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2"/>
  </p:notesMasterIdLst>
  <p:handoutMasterIdLst>
    <p:handoutMasterId r:id="rId23"/>
  </p:handoutMasterIdLst>
  <p:sldIdLst>
    <p:sldId id="256" r:id="rId2"/>
    <p:sldId id="364" r:id="rId3"/>
    <p:sldId id="348" r:id="rId4"/>
    <p:sldId id="349" r:id="rId5"/>
    <p:sldId id="350" r:id="rId6"/>
    <p:sldId id="365" r:id="rId7"/>
    <p:sldId id="351" r:id="rId8"/>
    <p:sldId id="352" r:id="rId9"/>
    <p:sldId id="353" r:id="rId10"/>
    <p:sldId id="366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</p:sldIdLst>
  <p:sldSz cx="9144000" cy="6858000" type="screen4x3"/>
  <p:notesSz cx="6858000" cy="9144000"/>
  <p:defaultTextStyle>
    <a:defPPr>
      <a:defRPr lang="nl-NL"/>
    </a:defPPr>
    <a:lvl1pPr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009900"/>
    <a:srgbClr val="FF0000"/>
    <a:srgbClr val="000000"/>
    <a:srgbClr val="B2B2B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 snapToObjects="1">
      <p:cViewPr>
        <p:scale>
          <a:sx n="66" d="100"/>
          <a:sy n="66" d="100"/>
        </p:scale>
        <p:origin x="-1284" y="-924"/>
      </p:cViewPr>
      <p:guideLst>
        <p:guide orient="horz" pos="431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59" d="100"/>
          <a:sy n="59" d="100"/>
        </p:scale>
        <p:origin x="-117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36C13B6-1F15-40C8-80F5-C013180890D5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endParaRPr lang="nl-NL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</a:defRPr>
            </a:lvl1pPr>
          </a:lstStyle>
          <a:p>
            <a:fld id="{FC95F44D-A337-4B7B-B00D-561D72BA8CF1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25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grpSp>
          <p:nvGrpSpPr>
            <p:cNvPr id="5126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5127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28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29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0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1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2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3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8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39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5148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49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50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grpSp>
          <p:nvGrpSpPr>
            <p:cNvPr id="5151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5152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4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5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5156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5157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5158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11188" y="676275"/>
            <a:ext cx="7921625" cy="1192213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182938" y="3632200"/>
            <a:ext cx="5026025" cy="731838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nl-NL" smtClean="0"/>
              <a:t>Klik om het opmaakprofiel van de modelondertitel te bewerken</a:t>
            </a:r>
            <a:endParaRPr lang="nl-BE"/>
          </a:p>
        </p:txBody>
      </p:sp>
      <p:sp>
        <p:nvSpPr>
          <p:cNvPr id="5161" name="Rectangle 41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225425" y="5154613"/>
            <a:ext cx="2133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5162" name="Rectangle 42"/>
          <p:cNvSpPr>
            <a:spLocks noGrp="1" noChangeArrowheads="1"/>
          </p:cNvSpPr>
          <p:nvPr>
            <p:ph type="ftr" sz="quarter" idx="3"/>
          </p:nvPr>
        </p:nvSpPr>
        <p:spPr>
          <a:xfrm>
            <a:off x="3806825" y="62357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ldNum" sz="quarter" idx="4"/>
          </p:nvPr>
        </p:nvSpPr>
        <p:spPr>
          <a:xfrm>
            <a:off x="225425" y="6232525"/>
            <a:ext cx="2133600" cy="457200"/>
          </a:xfrm>
        </p:spPr>
        <p:txBody>
          <a:bodyPr/>
          <a:lstStyle>
            <a:lvl1pPr>
              <a:defRPr sz="1400" b="1"/>
            </a:lvl1pPr>
          </a:lstStyle>
          <a:p>
            <a:fld id="{FE481BD3-7A99-49F0-9386-D2E6C82CC9EC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5164" name="AutoShape 44"/>
          <p:cNvSpPr>
            <a:spLocks noChangeArrowheads="1"/>
          </p:cNvSpPr>
          <p:nvPr userDrawn="1"/>
        </p:nvSpPr>
        <p:spPr bwMode="auto">
          <a:xfrm>
            <a:off x="627063" y="657225"/>
            <a:ext cx="7921625" cy="1192213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/>
          <a:lstStyle/>
          <a:p>
            <a:endParaRPr lang="nl-BE" b="1">
              <a:solidFill>
                <a:schemeClr val="tx2"/>
              </a:solidFill>
            </a:endParaRPr>
          </a:p>
        </p:txBody>
      </p:sp>
      <p:sp>
        <p:nvSpPr>
          <p:cNvPr id="5165" name="Rectangle 45"/>
          <p:cNvSpPr>
            <a:spLocks noChangeArrowheads="1"/>
          </p:cNvSpPr>
          <p:nvPr userDrawn="1"/>
        </p:nvSpPr>
        <p:spPr bwMode="auto">
          <a:xfrm>
            <a:off x="3159125" y="3116263"/>
            <a:ext cx="4997450" cy="857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5166" name="Rectangle 46"/>
          <p:cNvSpPr>
            <a:spLocks noChangeArrowheads="1"/>
          </p:cNvSpPr>
          <p:nvPr userDrawn="1"/>
        </p:nvSpPr>
        <p:spPr bwMode="auto">
          <a:xfrm>
            <a:off x="3182938" y="3630613"/>
            <a:ext cx="4651375" cy="731837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5167" name="Oval 47"/>
          <p:cNvSpPr>
            <a:spLocks noChangeArrowheads="1"/>
          </p:cNvSpPr>
          <p:nvPr userDrawn="1"/>
        </p:nvSpPr>
        <p:spPr bwMode="auto">
          <a:xfrm>
            <a:off x="7458075" y="3632200"/>
            <a:ext cx="750888" cy="731838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5A2318-6253-44BB-A972-91A25848E4C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27800" y="400050"/>
            <a:ext cx="2159000" cy="56229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7625" y="400050"/>
            <a:ext cx="6327775" cy="56229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CD4E76A-F045-4752-9069-0AE5024BECC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oud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8B1C51D-86B9-49D0-A81F-78A107D3BEC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en inhou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336D232-5954-4E3C-9C26-645777622880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el, tekst en 2 inhoudselemen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" y="400050"/>
            <a:ext cx="7359650" cy="112871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quarter" idx="2"/>
          </p:nvPr>
        </p:nvSpPr>
        <p:spPr>
          <a:xfrm>
            <a:off x="4648200" y="2236788"/>
            <a:ext cx="4038600" cy="18161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3"/>
          </p:nvPr>
        </p:nvSpPr>
        <p:spPr>
          <a:xfrm>
            <a:off x="4648200" y="4205288"/>
            <a:ext cx="4038600" cy="18176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>
          <a:xfrm>
            <a:off x="47625" y="639445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C6A3289-3CE7-436E-9023-E7E1D3532EC5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B7B7E7-A250-418F-BFA9-A82D8A64E5D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07B9D0-5FDA-4A5F-9392-8C2B64122ED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2236788"/>
            <a:ext cx="4038600" cy="37861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C674082-7CEE-4CCB-B389-A1105C8561D2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dia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36455-07B3-4A5F-A5E7-44BEE8C8B63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5039BE-1B40-461E-9CE3-980586BF41D1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voettekst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dia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3EE860-76DB-4D55-9BC1-457E84EFB8F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9384640-9EB2-4C56-A1D3-936A3C5872CB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BB8532-75C1-4612-91F9-C6211ED1B6E2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grpSp>
          <p:nvGrpSpPr>
            <p:cNvPr id="4102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/>
              <a:ahLst/>
              <a:cxnLst>
                <a:cxn ang="0">
                  <a:pos x="717" y="845"/>
                </a:cxn>
                <a:cxn ang="0">
                  <a:pos x="717" y="821"/>
                </a:cxn>
                <a:cxn ang="0">
                  <a:pos x="574" y="605"/>
                </a:cxn>
                <a:cxn ang="0">
                  <a:pos x="406" y="396"/>
                </a:cxn>
                <a:cxn ang="0">
                  <a:pos x="221" y="192"/>
                </a:cxn>
                <a:cxn ang="0">
                  <a:pos x="17" y="0"/>
                </a:cxn>
                <a:cxn ang="0">
                  <a:pos x="0" y="0"/>
                </a:cxn>
                <a:cxn ang="0">
                  <a:pos x="209" y="198"/>
                </a:cxn>
                <a:cxn ang="0">
                  <a:pos x="400" y="408"/>
                </a:cxn>
                <a:cxn ang="0">
                  <a:pos x="568" y="623"/>
                </a:cxn>
                <a:cxn ang="0">
                  <a:pos x="717" y="845"/>
                </a:cxn>
                <a:cxn ang="0">
                  <a:pos x="717" y="845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/>
              <a:ahLst/>
              <a:cxnLst>
                <a:cxn ang="0">
                  <a:pos x="407" y="414"/>
                </a:cxn>
                <a:cxn ang="0">
                  <a:pos x="407" y="396"/>
                </a:cxn>
                <a:cxn ang="0">
                  <a:pos x="222" y="192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08" y="102"/>
                </a:cxn>
                <a:cxn ang="0">
                  <a:pos x="216" y="204"/>
                </a:cxn>
                <a:cxn ang="0">
                  <a:pos x="407" y="414"/>
                </a:cxn>
                <a:cxn ang="0">
                  <a:pos x="407" y="414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/>
              <a:ahLst/>
              <a:cxnLst>
                <a:cxn ang="0">
                  <a:pos x="586" y="0"/>
                </a:cxn>
                <a:cxn ang="0">
                  <a:pos x="568" y="0"/>
                </a:cxn>
                <a:cxn ang="0">
                  <a:pos x="407" y="132"/>
                </a:cxn>
                <a:cxn ang="0">
                  <a:pos x="257" y="270"/>
                </a:cxn>
                <a:cxn ang="0">
                  <a:pos x="120" y="420"/>
                </a:cxn>
                <a:cxn ang="0">
                  <a:pos x="0" y="575"/>
                </a:cxn>
                <a:cxn ang="0">
                  <a:pos x="0" y="599"/>
                </a:cxn>
                <a:cxn ang="0">
                  <a:pos x="120" y="432"/>
                </a:cxn>
                <a:cxn ang="0">
                  <a:pos x="257" y="282"/>
                </a:cxn>
                <a:cxn ang="0">
                  <a:pos x="413" y="138"/>
                </a:cxn>
                <a:cxn ang="0">
                  <a:pos x="586" y="0"/>
                </a:cxn>
                <a:cxn ang="0">
                  <a:pos x="586" y="0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/>
              <a:ahLst/>
              <a:cxnLst>
                <a:cxn ang="0">
                  <a:pos x="269" y="0"/>
                </a:cxn>
                <a:cxn ang="0">
                  <a:pos x="251" y="0"/>
                </a:cxn>
                <a:cxn ang="0">
                  <a:pos x="120" y="114"/>
                </a:cxn>
                <a:cxn ang="0">
                  <a:pos x="60" y="174"/>
                </a:cxn>
                <a:cxn ang="0">
                  <a:pos x="0" y="234"/>
                </a:cxn>
                <a:cxn ang="0">
                  <a:pos x="0" y="252"/>
                </a:cxn>
                <a:cxn ang="0">
                  <a:pos x="126" y="120"/>
                </a:cxn>
                <a:cxn ang="0">
                  <a:pos x="269" y="0"/>
                </a:cxn>
                <a:cxn ang="0">
                  <a:pos x="269" y="0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nl-BE"/>
            </a:p>
          </p:txBody>
        </p:sp>
        <p:sp>
          <p:nvSpPr>
            <p:cNvPr id="412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2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2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grpSp>
          <p:nvGrpSpPr>
            <p:cNvPr id="412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4128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29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0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1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  <p:sp>
            <p:nvSpPr>
              <p:cNvPr id="4132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nl-BE"/>
              </a:p>
            </p:txBody>
          </p:sp>
        </p:grpSp>
        <p:sp>
          <p:nvSpPr>
            <p:cNvPr id="4133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  <p:sp>
          <p:nvSpPr>
            <p:cNvPr id="4134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nl-BE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7625" y="400050"/>
            <a:ext cx="7359650" cy="112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nl-NL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7625" y="639445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27BDCA84-DE01-4C54-B3D8-F49D8560B57F}" type="slidenum">
              <a:rPr lang="nl-NL"/>
              <a:pPr/>
              <a:t>‹nr.›</a:t>
            </a:fld>
            <a:endParaRPr lang="nl-NL"/>
          </a:p>
        </p:txBody>
      </p:sp>
      <p:sp>
        <p:nvSpPr>
          <p:cNvPr id="4144" name="AutoShape 48"/>
          <p:cNvSpPr>
            <a:spLocks noChangeArrowheads="1"/>
          </p:cNvSpPr>
          <p:nvPr/>
        </p:nvSpPr>
        <p:spPr bwMode="auto">
          <a:xfrm>
            <a:off x="320675" y="2128838"/>
            <a:ext cx="8229600" cy="4468812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0" y="2492375"/>
            <a:ext cx="9142413" cy="4359275"/>
          </a:xfrm>
          <a:prstGeom prst="rect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3" name="AutoShape 47"/>
          <p:cNvSpPr>
            <a:spLocks noChangeArrowheads="1"/>
          </p:cNvSpPr>
          <p:nvPr/>
        </p:nvSpPr>
        <p:spPr bwMode="auto">
          <a:xfrm>
            <a:off x="47625" y="400050"/>
            <a:ext cx="7359650" cy="1128713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47625" y="1808163"/>
            <a:ext cx="7359650" cy="60325"/>
          </a:xfrm>
          <a:prstGeom prst="rect">
            <a:avLst/>
          </a:prstGeom>
          <a:solidFill>
            <a:srgbClr val="8000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nl-BE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36788"/>
            <a:ext cx="8229600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00"/>
        </a:buClr>
        <a:buSzPct val="60000"/>
        <a:buFont typeface="Wingdings" pitchFamily="2" charset="2"/>
        <a:buChar char="n"/>
        <a:defRPr sz="32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8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Font typeface="Wingdings" pitchFamily="2" charset="2"/>
        <a:buChar char="n"/>
        <a:defRPr sz="24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9900"/>
        </a:buClr>
        <a:buChar char="•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Font typeface="Wingdings" pitchFamily="2" charset="2"/>
        <a:buChar char="n"/>
        <a:defRPr sz="2000">
          <a:solidFill>
            <a:srgbClr val="000000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nl-BE" dirty="0" smtClean="0">
                <a:effectLst/>
              </a:rPr>
              <a:t>Labo Hardware</a:t>
            </a:r>
            <a:endParaRPr lang="nl-NL" dirty="0">
              <a:effectLst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BE"/>
              <a:t>W. Van den Breen</a:t>
            </a:r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ISP	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u="sng" dirty="0" smtClean="0"/>
              <a:t>I</a:t>
            </a:r>
            <a:r>
              <a:rPr lang="nl-BE" dirty="0" smtClean="0"/>
              <a:t>n </a:t>
            </a:r>
            <a:r>
              <a:rPr lang="nl-BE" u="sng" dirty="0" smtClean="0"/>
              <a:t>S</a:t>
            </a:r>
            <a:r>
              <a:rPr lang="nl-BE" dirty="0" smtClean="0"/>
              <a:t>ystem </a:t>
            </a:r>
            <a:r>
              <a:rPr lang="nl-BE" u="sng" dirty="0" err="1" smtClean="0"/>
              <a:t>P</a:t>
            </a:r>
            <a:r>
              <a:rPr lang="nl-BE" dirty="0" err="1" smtClean="0"/>
              <a:t>rogramming</a:t>
            </a:r>
            <a:endParaRPr lang="nl-BE" dirty="0" smtClean="0"/>
          </a:p>
          <a:p>
            <a:r>
              <a:rPr lang="nl-BE" dirty="0" smtClean="0"/>
              <a:t>Programmeren van de microcontroller na assemblage</a:t>
            </a:r>
            <a:endParaRPr lang="nl-B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Structuur van de CPU</a:t>
            </a:r>
            <a:endParaRPr lang="nl-B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516857"/>
            <a:ext cx="5000660" cy="3983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Bussen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Definitie: een aantal parallelle lijnen welke gebruikt worden als communicatiekanaal</a:t>
            </a:r>
          </a:p>
          <a:p>
            <a:r>
              <a:rPr lang="nl-BE" dirty="0" smtClean="0"/>
              <a:t>1 bit kan verstuurd worden over 1 lijn, 1 byte over 8 lijnen, 1 woord over 16 lijnen,…</a:t>
            </a:r>
          </a:p>
          <a:p>
            <a:r>
              <a:rPr lang="nl-BE" dirty="0" smtClean="0"/>
              <a:t>Hoe breder, hoe sneller?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Soorten bussen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Waarom gebruik maken van gemeenschappelijke bussen?</a:t>
            </a:r>
          </a:p>
          <a:p>
            <a:r>
              <a:rPr lang="nl-BE" dirty="0" smtClean="0"/>
              <a:t>Databus =&gt; hoe breder, hoe sneller?</a:t>
            </a:r>
          </a:p>
          <a:p>
            <a:r>
              <a:rPr lang="nl-BE" dirty="0" smtClean="0"/>
              <a:t>Adresbus =&gt; hoe breder, hoe meer adressen, hoe groter de hoeveelheid geheugen (BAU=1 byte)</a:t>
            </a:r>
          </a:p>
          <a:p>
            <a:r>
              <a:rPr lang="nl-BE" dirty="0" smtClean="0"/>
              <a:t>Controlebus =&gt; nodig voor het toewijzen van de bus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Von </a:t>
            </a:r>
            <a:r>
              <a:rPr lang="nl-BE" dirty="0" err="1" smtClean="0"/>
              <a:t>Neumann</a:t>
            </a:r>
            <a:r>
              <a:rPr lang="nl-BE" dirty="0" smtClean="0"/>
              <a:t> cyclus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Iedere instructie wordt uitgevoerd volgens volgende cyclus:</a:t>
            </a:r>
          </a:p>
          <a:p>
            <a:pPr lvl="1"/>
            <a:r>
              <a:rPr lang="nl-BE" dirty="0" err="1" smtClean="0"/>
              <a:t>Instruction</a:t>
            </a:r>
            <a:r>
              <a:rPr lang="nl-BE" dirty="0" smtClean="0"/>
              <a:t> </a:t>
            </a:r>
            <a:r>
              <a:rPr lang="nl-BE" dirty="0" err="1" smtClean="0"/>
              <a:t>fetch</a:t>
            </a:r>
            <a:endParaRPr lang="nl-BE" dirty="0" smtClean="0"/>
          </a:p>
          <a:p>
            <a:pPr lvl="1"/>
            <a:r>
              <a:rPr lang="nl-BE" dirty="0" err="1" smtClean="0"/>
              <a:t>Decode</a:t>
            </a:r>
            <a:endParaRPr lang="nl-BE" dirty="0" smtClean="0"/>
          </a:p>
          <a:p>
            <a:pPr lvl="1"/>
            <a:r>
              <a:rPr lang="nl-BE" dirty="0" err="1" smtClean="0"/>
              <a:t>Execute</a:t>
            </a:r>
            <a:endParaRPr lang="nl-BE" dirty="0" smtClean="0"/>
          </a:p>
          <a:p>
            <a:r>
              <a:rPr lang="nl-BE" dirty="0" smtClean="0"/>
              <a:t>Eventueel tussen </a:t>
            </a:r>
            <a:r>
              <a:rPr lang="nl-BE" dirty="0" err="1" smtClean="0"/>
              <a:t>decode</a:t>
            </a:r>
            <a:r>
              <a:rPr lang="nl-BE" dirty="0" smtClean="0"/>
              <a:t> en </a:t>
            </a:r>
            <a:r>
              <a:rPr lang="nl-BE" dirty="0" err="1" smtClean="0"/>
              <a:t>execute</a:t>
            </a:r>
            <a:r>
              <a:rPr lang="nl-BE" dirty="0" smtClean="0"/>
              <a:t> fase één of meerdere </a:t>
            </a:r>
            <a:r>
              <a:rPr lang="nl-BE" dirty="0" err="1" smtClean="0"/>
              <a:t>datafetches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</a:t>
            </a:r>
            <a:r>
              <a:rPr lang="nl-BE" dirty="0" err="1" smtClean="0"/>
              <a:t>instruction</a:t>
            </a:r>
            <a:r>
              <a:rPr lang="nl-BE" dirty="0" smtClean="0"/>
              <a:t> </a:t>
            </a:r>
            <a:r>
              <a:rPr lang="nl-BE" dirty="0" err="1" smtClean="0"/>
              <a:t>fetch</a:t>
            </a:r>
            <a:endParaRPr lang="nl-BE" dirty="0"/>
          </a:p>
        </p:txBody>
      </p:sp>
      <p:pic>
        <p:nvPicPr>
          <p:cNvPr id="2232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2236788"/>
            <a:ext cx="5621357" cy="434745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Decodering van een instructie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err="1" smtClean="0"/>
              <a:t>A.d.h.v</a:t>
            </a:r>
            <a:r>
              <a:rPr lang="nl-BE" dirty="0" smtClean="0"/>
              <a:t>. </a:t>
            </a:r>
            <a:r>
              <a:rPr lang="nl-BE" dirty="0"/>
              <a:t>e</a:t>
            </a:r>
            <a:r>
              <a:rPr lang="nl-BE" dirty="0" smtClean="0"/>
              <a:t>entjes en nulletjes trachten te achterhalen over welk soort instructie het gaat en evt. </a:t>
            </a:r>
            <a:r>
              <a:rPr lang="nl-BE" dirty="0"/>
              <a:t>d</a:t>
            </a:r>
            <a:r>
              <a:rPr lang="nl-BE" dirty="0" smtClean="0"/>
              <a:t>e nodige </a:t>
            </a:r>
            <a:r>
              <a:rPr lang="nl-BE" dirty="0" err="1" smtClean="0"/>
              <a:t>GPR’s</a:t>
            </a:r>
            <a:r>
              <a:rPr lang="nl-BE" dirty="0" smtClean="0"/>
              <a:t> ophalen en klaarzetten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Execute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Bij het uitvoeren van een instructie kunnen tal van gebeurtenissen optreden</a:t>
            </a:r>
          </a:p>
          <a:p>
            <a:r>
              <a:rPr lang="nl-BE" dirty="0" smtClean="0"/>
              <a:t>De uitvoerstatus van de laatst uitgevoerde instructie wordt bijgehouden in het PSW</a:t>
            </a:r>
          </a:p>
          <a:p>
            <a:r>
              <a:rPr lang="nl-BE" dirty="0" smtClean="0"/>
              <a:t>De bits van het statusregister worden vlaggetjes genoemd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Instructies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De ISA (</a:t>
            </a:r>
            <a:r>
              <a:rPr lang="nl-BE" dirty="0" err="1" smtClean="0"/>
              <a:t>instruction</a:t>
            </a:r>
            <a:r>
              <a:rPr lang="nl-BE" dirty="0" smtClean="0"/>
              <a:t> set </a:t>
            </a:r>
            <a:r>
              <a:rPr lang="nl-BE" dirty="0" err="1" smtClean="0"/>
              <a:t>architecture</a:t>
            </a:r>
            <a:r>
              <a:rPr lang="nl-BE" dirty="0" smtClean="0"/>
              <a:t>) is quasi uniek voor iedere familie van microprocessoren of microcontrollers</a:t>
            </a:r>
          </a:p>
          <a:p>
            <a:r>
              <a:rPr lang="nl-BE" dirty="0" smtClean="0"/>
              <a:t>Binnen eenzelfde familie van </a:t>
            </a:r>
            <a:r>
              <a:rPr lang="nl-BE" dirty="0" err="1" smtClean="0"/>
              <a:t>processoren</a:t>
            </a:r>
            <a:r>
              <a:rPr lang="nl-BE" dirty="0" smtClean="0"/>
              <a:t> of controllers is de ISA soms uitgebreider of soms beknopter.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Opbouw van een instructie 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Instructies in assembleertaal</a:t>
            </a:r>
          </a:p>
          <a:p>
            <a:pPr lvl="1"/>
            <a:r>
              <a:rPr lang="nl-BE" dirty="0" err="1" smtClean="0"/>
              <a:t>Mnemonic</a:t>
            </a:r>
            <a:r>
              <a:rPr lang="nl-BE" dirty="0" smtClean="0"/>
              <a:t> = </a:t>
            </a:r>
            <a:r>
              <a:rPr lang="nl-BE" smtClean="0"/>
              <a:t>veelal een drieletterwoord dat </a:t>
            </a:r>
            <a:r>
              <a:rPr lang="nl-BE" dirty="0" smtClean="0"/>
              <a:t>de functie van de instructie duidelijk aangeeft</a:t>
            </a:r>
          </a:p>
          <a:p>
            <a:pPr lvl="1"/>
            <a:r>
              <a:rPr lang="nl-BE" dirty="0" smtClean="0"/>
              <a:t>parameters</a:t>
            </a:r>
          </a:p>
          <a:p>
            <a:pPr lvl="1"/>
            <a:r>
              <a:rPr lang="nl-BE" dirty="0" smtClean="0"/>
              <a:t>Voorbeeld: </a:t>
            </a:r>
            <a:r>
              <a:rPr lang="nl-BE" dirty="0" err="1" smtClean="0"/>
              <a:t>mov</a:t>
            </a:r>
            <a:r>
              <a:rPr lang="nl-BE" dirty="0" smtClean="0"/>
              <a:t> R1,R0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Overzicht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Inleiding</a:t>
            </a:r>
          </a:p>
          <a:p>
            <a:r>
              <a:rPr lang="nl-BE" dirty="0" smtClean="0"/>
              <a:t>De 8051 microcontroller</a:t>
            </a:r>
          </a:p>
          <a:p>
            <a:r>
              <a:rPr lang="nl-BE" dirty="0" smtClean="0"/>
              <a:t>Instructieset van de 8051 microcontroller</a:t>
            </a:r>
          </a:p>
          <a:p>
            <a:r>
              <a:rPr lang="nl-BE" dirty="0" smtClean="0"/>
              <a:t>I/O- mogelijkheden van de C8051F120 controller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Evaluatiekits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Noodzakelijk om programma’s uit te testen en te debuggen</a:t>
            </a:r>
          </a:p>
          <a:p>
            <a:r>
              <a:rPr lang="nl-BE" dirty="0" smtClean="0"/>
              <a:t>Bevat naast de microcontroller ook voldoende aansluitmogelijkheden voor extra periferie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err="1" smtClean="0"/>
              <a:t>Embedded</a:t>
            </a:r>
            <a:r>
              <a:rPr lang="nl-BE" dirty="0" smtClean="0"/>
              <a:t> systemen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Wat?</a:t>
            </a:r>
          </a:p>
          <a:p>
            <a:r>
              <a:rPr lang="nl-BE" dirty="0" smtClean="0"/>
              <a:t>Waar?</a:t>
            </a:r>
          </a:p>
          <a:p>
            <a:r>
              <a:rPr lang="nl-BE" dirty="0" smtClean="0"/>
              <a:t>Hoe?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Opbouw van een computersysteem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Een centrale verwerkingseenheid of CPU</a:t>
            </a:r>
          </a:p>
          <a:p>
            <a:r>
              <a:rPr lang="nl-BE" dirty="0" smtClean="0"/>
              <a:t>Een zekere hoeveelheid extern geheugen (voor zowel data als code)</a:t>
            </a:r>
          </a:p>
          <a:p>
            <a:r>
              <a:rPr lang="nl-BE" dirty="0" smtClean="0"/>
              <a:t>I/O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Opbouw van een microcontroller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Een verwerkingseenheid</a:t>
            </a:r>
          </a:p>
          <a:p>
            <a:r>
              <a:rPr lang="nl-BE" dirty="0" smtClean="0"/>
              <a:t>Een kleine hoeveelheid intern geheugen </a:t>
            </a:r>
          </a:p>
          <a:p>
            <a:r>
              <a:rPr lang="nl-BE" dirty="0" smtClean="0"/>
              <a:t>I/O (</a:t>
            </a:r>
            <a:r>
              <a:rPr lang="nl-BE" dirty="0" err="1" smtClean="0"/>
              <a:t>cfr</a:t>
            </a:r>
            <a:r>
              <a:rPr lang="nl-BE" dirty="0" smtClean="0"/>
              <a:t>. sensoren, timers, ADC, DAC, etc. )</a:t>
            </a:r>
          </a:p>
          <a:p>
            <a:r>
              <a:rPr lang="nl-BE" dirty="0" smtClean="0"/>
              <a:t>Alles in één behuizing !!!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Processor vs. Controller</a:t>
            </a:r>
            <a:endParaRPr lang="nl-BE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286124"/>
            <a:ext cx="5025968" cy="2271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06574" y="3409975"/>
            <a:ext cx="3451706" cy="194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Von </a:t>
            </a:r>
            <a:r>
              <a:rPr lang="nl-BE" dirty="0" err="1" smtClean="0"/>
              <a:t>Neumann</a:t>
            </a:r>
            <a:r>
              <a:rPr lang="nl-BE" dirty="0" smtClean="0"/>
              <a:t> Architectuur</a:t>
            </a:r>
            <a:endParaRPr lang="nl-BE" dirty="0"/>
          </a:p>
        </p:txBody>
      </p:sp>
      <p:pic>
        <p:nvPicPr>
          <p:cNvPr id="2211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2236788"/>
            <a:ext cx="4980642" cy="4474136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De </a:t>
            </a:r>
            <a:r>
              <a:rPr lang="nl-BE" dirty="0" err="1" smtClean="0"/>
              <a:t>Harvard</a:t>
            </a:r>
            <a:r>
              <a:rPr lang="nl-BE" dirty="0" smtClean="0"/>
              <a:t> architectuur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Opvallendste verschil is de opdeling van het geheugen in 2 stukken.</a:t>
            </a:r>
          </a:p>
          <a:p>
            <a:pPr lvl="1"/>
            <a:r>
              <a:rPr lang="nl-BE" dirty="0" smtClean="0"/>
              <a:t>Het datageheugen voor het bijhouden van de gegevens</a:t>
            </a:r>
          </a:p>
          <a:p>
            <a:pPr lvl="1"/>
            <a:r>
              <a:rPr lang="nl-BE" dirty="0" smtClean="0"/>
              <a:t>Het programmageheugen of codegeheugen dat de uit te voeren code bevat</a:t>
            </a:r>
            <a:endParaRPr lang="nl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Soorten geheugens</a:t>
            </a:r>
            <a:endParaRPr lang="nl-BE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BE" dirty="0" smtClean="0"/>
              <a:t>Hoe programma inbedden? (ROM vs. FLASH)</a:t>
            </a:r>
          </a:p>
          <a:p>
            <a:endParaRPr lang="nl-BE" dirty="0" smtClean="0"/>
          </a:p>
        </p:txBody>
      </p:sp>
      <p:pic>
        <p:nvPicPr>
          <p:cNvPr id="4" name="Picture 5" descr="nvmem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479800"/>
            <a:ext cx="3530539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ofdstuk1-a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hoofdstuk1-a</Template>
  <TotalTime>566</TotalTime>
  <Words>401</Words>
  <Application>Microsoft Office PowerPoint</Application>
  <PresentationFormat>Diavoorstelling (4:3)</PresentationFormat>
  <Paragraphs>65</Paragraphs>
  <Slides>20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hoofdstuk1-a</vt:lpstr>
      <vt:lpstr>Labo Hardware</vt:lpstr>
      <vt:lpstr>Overzicht</vt:lpstr>
      <vt:lpstr>Embedded systemen</vt:lpstr>
      <vt:lpstr>Opbouw van een computersysteem</vt:lpstr>
      <vt:lpstr>Opbouw van een microcontroller</vt:lpstr>
      <vt:lpstr>Processor vs. Controller</vt:lpstr>
      <vt:lpstr>De Von Neumann Architectuur</vt:lpstr>
      <vt:lpstr>De Harvard architectuur</vt:lpstr>
      <vt:lpstr>Soorten geheugens</vt:lpstr>
      <vt:lpstr>ISP </vt:lpstr>
      <vt:lpstr>Structuur van de CPU</vt:lpstr>
      <vt:lpstr>Bussen</vt:lpstr>
      <vt:lpstr>Soorten bussen</vt:lpstr>
      <vt:lpstr>Von Neumann cyclus</vt:lpstr>
      <vt:lpstr>De instruction fetch</vt:lpstr>
      <vt:lpstr>Decodering van een instructie</vt:lpstr>
      <vt:lpstr>Execute</vt:lpstr>
      <vt:lpstr>Instructies</vt:lpstr>
      <vt:lpstr>Opbouw van een instructie </vt:lpstr>
      <vt:lpstr>Evaluatiekits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Computerperiferie</dc:title>
  <dc:creator>Wim</dc:creator>
  <cp:lastModifiedBy>Wim</cp:lastModifiedBy>
  <cp:revision>54</cp:revision>
  <dcterms:created xsi:type="dcterms:W3CDTF">2008-09-23T09:09:50Z</dcterms:created>
  <dcterms:modified xsi:type="dcterms:W3CDTF">2009-09-22T09:38:20Z</dcterms:modified>
</cp:coreProperties>
</file>