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</p:sldIdLst>
  <p:sldSz cx="9144000" cy="6858000" type="screen4x3"/>
  <p:notesSz cx="6858000" cy="9144000"/>
  <p:defaultTextStyle>
    <a:defPPr>
      <a:defRPr lang="nl-NL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9900"/>
    <a:srgbClr val="FF0000"/>
    <a:srgbClr val="000000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728" autoAdjust="0"/>
  </p:normalViewPr>
  <p:slideViewPr>
    <p:cSldViewPr snapToObjects="1">
      <p:cViewPr>
        <p:scale>
          <a:sx n="66" d="100"/>
          <a:sy n="66" d="100"/>
        </p:scale>
        <p:origin x="-1284" y="-288"/>
      </p:cViewPr>
      <p:guideLst>
        <p:guide orient="horz"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36C13B6-1F15-40C8-80F5-C013180890D5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C95F44D-A337-4B7B-B00D-561D72BA8CF1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grpSp>
          <p:nvGrpSpPr>
            <p:cNvPr id="515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515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676275"/>
            <a:ext cx="7921625" cy="1192213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82938" y="3632200"/>
            <a:ext cx="5026025" cy="731838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5425" y="5154613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ftr" sz="quarter" idx="3"/>
          </p:nvPr>
        </p:nvSpPr>
        <p:spPr>
          <a:xfrm>
            <a:off x="3806825" y="62357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5425" y="6232525"/>
            <a:ext cx="2133600" cy="457200"/>
          </a:xfrm>
        </p:spPr>
        <p:txBody>
          <a:bodyPr/>
          <a:lstStyle>
            <a:lvl1pPr>
              <a:defRPr sz="1400" b="1"/>
            </a:lvl1pPr>
          </a:lstStyle>
          <a:p>
            <a:fld id="{FE481BD3-7A99-49F0-9386-D2E6C82CC9EC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164" name="AutoShape 44"/>
          <p:cNvSpPr>
            <a:spLocks noChangeArrowheads="1"/>
          </p:cNvSpPr>
          <p:nvPr userDrawn="1"/>
        </p:nvSpPr>
        <p:spPr bwMode="auto">
          <a:xfrm>
            <a:off x="627063" y="657225"/>
            <a:ext cx="7921625" cy="119221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BE" b="1">
              <a:solidFill>
                <a:schemeClr val="tx2"/>
              </a:solidFill>
            </a:endParaRPr>
          </a:p>
        </p:txBody>
      </p:sp>
      <p:sp>
        <p:nvSpPr>
          <p:cNvPr id="5165" name="Rectangle 45"/>
          <p:cNvSpPr>
            <a:spLocks noChangeArrowheads="1"/>
          </p:cNvSpPr>
          <p:nvPr userDrawn="1"/>
        </p:nvSpPr>
        <p:spPr bwMode="auto">
          <a:xfrm>
            <a:off x="3159125" y="3116263"/>
            <a:ext cx="4997450" cy="857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5166" name="Rectangle 46"/>
          <p:cNvSpPr>
            <a:spLocks noChangeArrowheads="1"/>
          </p:cNvSpPr>
          <p:nvPr userDrawn="1"/>
        </p:nvSpPr>
        <p:spPr bwMode="auto">
          <a:xfrm>
            <a:off x="3182938" y="3630613"/>
            <a:ext cx="4651375" cy="73183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5167" name="Oval 47"/>
          <p:cNvSpPr>
            <a:spLocks noChangeArrowheads="1"/>
          </p:cNvSpPr>
          <p:nvPr userDrawn="1"/>
        </p:nvSpPr>
        <p:spPr bwMode="auto">
          <a:xfrm>
            <a:off x="7458075" y="3632200"/>
            <a:ext cx="750888" cy="7318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5A2318-6253-44BB-A972-91A25848E4C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7800" y="400050"/>
            <a:ext cx="2159000" cy="56229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625" y="400050"/>
            <a:ext cx="6327775" cy="56229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D4E76A-F045-4752-9069-0AE5024BECC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8B1C51D-86B9-49D0-A81F-78A107D3BEC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36D232-5954-4E3C-9C26-64577762288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2236788"/>
            <a:ext cx="4038600" cy="18161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205288"/>
            <a:ext cx="4038600" cy="18176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A3289-3CE7-436E-9023-E7E1D3532EC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B7B7E7-A250-418F-BFA9-A82D8A64E5D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07B9D0-5FDA-4A5F-9392-8C2B64122ED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74082-7CEE-4CCB-B389-A1105C8561D2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36455-07B3-4A5F-A5E7-44BEE8C8B63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5039BE-1B40-461E-9CE3-980586BF41D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3EE860-76DB-4D55-9BC1-457E84EFB8F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384640-9EB2-4C56-A1D3-936A3C5872C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BB8532-75C1-4612-91F9-C6211ED1B6E2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grpSp>
          <p:nvGrpSpPr>
            <p:cNvPr id="412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400050"/>
            <a:ext cx="73596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" y="639445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BDCA84-DE01-4C54-B3D8-F49D8560B57F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144" name="AutoShape 48"/>
          <p:cNvSpPr>
            <a:spLocks noChangeArrowheads="1"/>
          </p:cNvSpPr>
          <p:nvPr/>
        </p:nvSpPr>
        <p:spPr bwMode="auto">
          <a:xfrm>
            <a:off x="320675" y="2128838"/>
            <a:ext cx="8229600" cy="4468812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2492375"/>
            <a:ext cx="9142413" cy="435927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3" name="AutoShape 47"/>
          <p:cNvSpPr>
            <a:spLocks noChangeArrowheads="1"/>
          </p:cNvSpPr>
          <p:nvPr/>
        </p:nvSpPr>
        <p:spPr bwMode="auto">
          <a:xfrm>
            <a:off x="47625" y="400050"/>
            <a:ext cx="7359650" cy="1128713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47625" y="1808163"/>
            <a:ext cx="7359650" cy="603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36788"/>
            <a:ext cx="82296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0000"/>
        <a:buFont typeface="Wingdings" pitchFamily="2" charset="2"/>
        <a:buChar char="n"/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8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2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•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BE" dirty="0" smtClean="0">
                <a:effectLst/>
              </a:rPr>
              <a:t>Hoofdstuk 2</a:t>
            </a:r>
            <a:endParaRPr lang="nl-NL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8051-microcontroller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 v/d registers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TMOD/TCON</a:t>
            </a:r>
          </a:p>
          <a:p>
            <a:r>
              <a:rPr lang="nl-BE" dirty="0" smtClean="0"/>
              <a:t>TH0/TL0</a:t>
            </a:r>
          </a:p>
          <a:p>
            <a:r>
              <a:rPr lang="nl-BE" dirty="0" smtClean="0"/>
              <a:t>TH1/TL1</a:t>
            </a:r>
          </a:p>
          <a:p>
            <a:r>
              <a:rPr lang="nl-BE" dirty="0" smtClean="0"/>
              <a:t>SMOD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Het Program Status Word</a:t>
            </a:r>
            <a:endParaRPr lang="nl-B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4426" y="3214686"/>
            <a:ext cx="8018102" cy="109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Verschillende vlaggen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CY: </a:t>
            </a:r>
            <a:r>
              <a:rPr lang="nl-BE" dirty="0" err="1" smtClean="0"/>
              <a:t>carry-vlag</a:t>
            </a:r>
            <a:endParaRPr lang="nl-BE" dirty="0" smtClean="0"/>
          </a:p>
          <a:p>
            <a:r>
              <a:rPr lang="nl-BE" dirty="0" smtClean="0"/>
              <a:t>AC: </a:t>
            </a:r>
            <a:r>
              <a:rPr lang="nl-BE" dirty="0" err="1" smtClean="0"/>
              <a:t>auxilary</a:t>
            </a:r>
            <a:r>
              <a:rPr lang="nl-BE" dirty="0" smtClean="0"/>
              <a:t> </a:t>
            </a:r>
            <a:r>
              <a:rPr lang="nl-BE" dirty="0" err="1" smtClean="0"/>
              <a:t>carry</a:t>
            </a:r>
            <a:endParaRPr lang="nl-BE" dirty="0" smtClean="0"/>
          </a:p>
          <a:p>
            <a:r>
              <a:rPr lang="nl-BE" dirty="0" smtClean="0"/>
              <a:t>F0: User </a:t>
            </a:r>
            <a:r>
              <a:rPr lang="nl-BE" dirty="0" err="1" smtClean="0"/>
              <a:t>flag</a:t>
            </a:r>
            <a:endParaRPr lang="nl-BE" dirty="0" smtClean="0"/>
          </a:p>
          <a:p>
            <a:r>
              <a:rPr lang="nl-BE" dirty="0" smtClean="0"/>
              <a:t>RS1 en RS0:selectiebits registerbank</a:t>
            </a:r>
          </a:p>
          <a:p>
            <a:r>
              <a:rPr lang="nl-BE" dirty="0" smtClean="0"/>
              <a:t>OV: overflow</a:t>
            </a:r>
          </a:p>
          <a:p>
            <a:r>
              <a:rPr lang="nl-BE" dirty="0" smtClean="0"/>
              <a:t>P: Pariteit</a:t>
            </a:r>
          </a:p>
          <a:p>
            <a:r>
              <a:rPr lang="nl-BE" dirty="0" smtClean="0"/>
              <a:t>Zero- en </a:t>
            </a:r>
            <a:r>
              <a:rPr lang="nl-BE" dirty="0" err="1" smtClean="0"/>
              <a:t>negative-vlag</a:t>
            </a:r>
            <a:r>
              <a:rPr lang="nl-BE" dirty="0" smtClean="0"/>
              <a:t>?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</a:t>
            </a:r>
            <a:r>
              <a:rPr lang="nl-BE" dirty="0" err="1" smtClean="0"/>
              <a:t>GPR’s</a:t>
            </a:r>
            <a:endParaRPr lang="nl-B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643182"/>
            <a:ext cx="7106201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C8051F120 controller</a:t>
            </a:r>
            <a:endParaRPr lang="nl-BE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36787"/>
            <a:ext cx="4500594" cy="434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Eigenschappen v/d C8051F120 controller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8051 compatible MCU/CPU</a:t>
            </a:r>
          </a:p>
          <a:p>
            <a:r>
              <a:rPr lang="nl-BE" dirty="0" smtClean="0"/>
              <a:t>128 KB FLASH programmageheugen</a:t>
            </a:r>
          </a:p>
          <a:p>
            <a:r>
              <a:rPr lang="nl-BE" dirty="0" smtClean="0"/>
              <a:t>8 KB + 256 bytes </a:t>
            </a:r>
            <a:r>
              <a:rPr lang="nl-BE" dirty="0" err="1" smtClean="0"/>
              <a:t>onchip</a:t>
            </a:r>
            <a:r>
              <a:rPr lang="nl-BE" dirty="0" smtClean="0"/>
              <a:t> datageheugen</a:t>
            </a:r>
          </a:p>
          <a:p>
            <a:r>
              <a:rPr lang="nl-BE" dirty="0" smtClean="0"/>
              <a:t>20 </a:t>
            </a:r>
            <a:r>
              <a:rPr lang="nl-BE" dirty="0" err="1" smtClean="0"/>
              <a:t>interruptbronnen</a:t>
            </a:r>
            <a:endParaRPr lang="nl-BE" dirty="0" smtClean="0"/>
          </a:p>
          <a:p>
            <a:r>
              <a:rPr lang="nl-BE" dirty="0" smtClean="0"/>
              <a:t>24,5 MHz oscillator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Eigenschappen v/d C8051F120 controller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Analoge periferie</a:t>
            </a:r>
          </a:p>
          <a:p>
            <a:pPr lvl="1"/>
            <a:r>
              <a:rPr lang="nl-BE" dirty="0" smtClean="0"/>
              <a:t>10/12 bit ADC</a:t>
            </a:r>
          </a:p>
          <a:p>
            <a:pPr lvl="1"/>
            <a:r>
              <a:rPr lang="nl-BE" dirty="0" smtClean="0"/>
              <a:t>8 bit ADC</a:t>
            </a:r>
          </a:p>
          <a:p>
            <a:pPr lvl="1"/>
            <a:r>
              <a:rPr lang="nl-BE" dirty="0" smtClean="0"/>
              <a:t>2 x 12 bit DAC</a:t>
            </a:r>
          </a:p>
          <a:p>
            <a:r>
              <a:rPr lang="nl-BE" dirty="0" smtClean="0"/>
              <a:t>Digitale I/O</a:t>
            </a:r>
          </a:p>
          <a:p>
            <a:pPr lvl="1"/>
            <a:r>
              <a:rPr lang="nl-BE" dirty="0" smtClean="0"/>
              <a:t>2 seriële kanalen</a:t>
            </a:r>
          </a:p>
          <a:p>
            <a:pPr lvl="1"/>
            <a:r>
              <a:rPr lang="nl-BE" dirty="0" smtClean="0"/>
              <a:t>5 timer/counters</a:t>
            </a:r>
          </a:p>
          <a:p>
            <a:pPr lvl="1"/>
            <a:r>
              <a:rPr lang="nl-BE" dirty="0" smtClean="0"/>
              <a:t>8 </a:t>
            </a:r>
            <a:r>
              <a:rPr lang="nl-BE" dirty="0" err="1" smtClean="0"/>
              <a:t>GPIO-poorten</a:t>
            </a:r>
            <a:endParaRPr lang="nl-B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32407"/>
            <a:ext cx="7798180" cy="54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Geheugenmodel v/d C8051F120</a:t>
            </a:r>
            <a:endParaRPr lang="nl-BE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2227" y="2236788"/>
            <a:ext cx="6165047" cy="462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Geheugenmodel C8051F120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SFR-regio</a:t>
            </a:r>
            <a:r>
              <a:rPr lang="nl-BE" dirty="0" smtClean="0"/>
              <a:t> is </a:t>
            </a:r>
            <a:r>
              <a:rPr lang="nl-BE" dirty="0" err="1" smtClean="0"/>
              <a:t>meerdimensioneel</a:t>
            </a:r>
            <a:r>
              <a:rPr lang="nl-BE" dirty="0" smtClean="0"/>
              <a:t> </a:t>
            </a:r>
          </a:p>
          <a:p>
            <a:r>
              <a:rPr lang="nl-BE" dirty="0" smtClean="0"/>
              <a:t>Sommige registers zijn beschikbaar in iedere </a:t>
            </a:r>
            <a:r>
              <a:rPr lang="nl-BE" dirty="0" err="1" smtClean="0"/>
              <a:t>SFR-pagina</a:t>
            </a:r>
            <a:r>
              <a:rPr lang="nl-BE" dirty="0" smtClean="0"/>
              <a:t>, anderen zijn beschikbaar in slechts één pagina</a:t>
            </a:r>
          </a:p>
          <a:p>
            <a:r>
              <a:rPr lang="nl-BE" b="1" dirty="0" smtClean="0"/>
              <a:t>Bekijk steeds de documentatie bij het gebruik van een SFR om te achterhalen waar een bepaald register zich bevindt</a:t>
            </a:r>
            <a:endParaRPr lang="nl-BE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Geschiedenis van MCS-51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Eerste generatie ontwikkeld door Intel</a:t>
            </a:r>
          </a:p>
          <a:p>
            <a:r>
              <a:rPr lang="nl-BE" dirty="0" smtClean="0"/>
              <a:t>Eind jaren ‘80 hebben andere fabrikanten 8051-compatible </a:t>
            </a:r>
            <a:r>
              <a:rPr lang="nl-BE" dirty="0" err="1" smtClean="0"/>
              <a:t>IC’s</a:t>
            </a:r>
            <a:r>
              <a:rPr lang="nl-BE" dirty="0" smtClean="0"/>
              <a:t> ontwikkeld (Siemens en Philips)</a:t>
            </a:r>
          </a:p>
          <a:p>
            <a:r>
              <a:rPr lang="nl-BE" dirty="0" smtClean="0"/>
              <a:t>Nu </a:t>
            </a:r>
            <a:r>
              <a:rPr lang="nl-BE" dirty="0" err="1" smtClean="0"/>
              <a:t>Silicon</a:t>
            </a:r>
            <a:r>
              <a:rPr lang="nl-BE" dirty="0" smtClean="0"/>
              <a:t> Laboratories</a:t>
            </a:r>
          </a:p>
          <a:p>
            <a:r>
              <a:rPr lang="nl-BE" dirty="0" smtClean="0"/>
              <a:t>De 8051 is de generieke versie van de MCS-51 familie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Vereenvoudigd blokschema</a:t>
            </a:r>
            <a:endParaRPr lang="nl-BE" dirty="0"/>
          </a:p>
        </p:txBody>
      </p:sp>
      <p:pic>
        <p:nvPicPr>
          <p:cNvPr id="2242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2500" y="2681308"/>
            <a:ext cx="7239000" cy="36766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Eigenschappen van de 8051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CPU met 111 instructies (bit &amp; bytebewerkingen)</a:t>
            </a:r>
          </a:p>
          <a:p>
            <a:r>
              <a:rPr lang="nl-BE" dirty="0" smtClean="0"/>
              <a:t>32 digitale </a:t>
            </a:r>
            <a:r>
              <a:rPr lang="nl-BE" dirty="0" err="1" smtClean="0"/>
              <a:t>GPIO-lijnen</a:t>
            </a:r>
            <a:r>
              <a:rPr lang="nl-BE" dirty="0" smtClean="0"/>
              <a:t> </a:t>
            </a:r>
            <a:r>
              <a:rPr lang="nl-BE" smtClean="0"/>
              <a:t>verdeeld over 4 </a:t>
            </a:r>
            <a:r>
              <a:rPr lang="nl-BE" dirty="0" smtClean="0"/>
              <a:t>8-bit poorten (P0, P1, P2 en P3)</a:t>
            </a:r>
          </a:p>
          <a:p>
            <a:r>
              <a:rPr lang="nl-BE" dirty="0" smtClean="0"/>
              <a:t>2 timer/counters met 4 werkingsmodi</a:t>
            </a:r>
          </a:p>
          <a:p>
            <a:r>
              <a:rPr lang="nl-BE" dirty="0" smtClean="0"/>
              <a:t>Een full duplex serieel kanaal</a:t>
            </a:r>
          </a:p>
          <a:p>
            <a:r>
              <a:rPr lang="nl-BE" dirty="0" smtClean="0"/>
              <a:t>2 externe </a:t>
            </a:r>
            <a:r>
              <a:rPr lang="nl-BE" dirty="0" err="1" smtClean="0"/>
              <a:t>interruptlijnen</a:t>
            </a:r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Eigenschappen van de 8051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128 bytes interne RAM waarvan sommige adressen </a:t>
            </a:r>
            <a:r>
              <a:rPr lang="nl-BE" dirty="0" err="1" smtClean="0"/>
              <a:t>bitadresseerbaar</a:t>
            </a:r>
            <a:r>
              <a:rPr lang="nl-BE" dirty="0" smtClean="0"/>
              <a:t> zijn</a:t>
            </a:r>
          </a:p>
          <a:p>
            <a:r>
              <a:rPr lang="nl-BE" dirty="0" smtClean="0"/>
              <a:t>4 KB interne ROM (PROM, EPROM of EEPROM</a:t>
            </a:r>
            <a:r>
              <a:rPr lang="nl-BE" dirty="0" smtClean="0"/>
              <a:t>)</a:t>
            </a:r>
          </a:p>
          <a:p>
            <a:r>
              <a:rPr lang="nl-BE" dirty="0" smtClean="0"/>
              <a:t>Uitbreidbaar met 64 KB datageheugen en 64 KB programmageheugen</a:t>
            </a:r>
            <a:endParaRPr lang="nl-BE" dirty="0" smtClean="0"/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Beperkingen van de 8051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 8051 telt slechts 40 aansluitingen. </a:t>
            </a:r>
            <a:endParaRPr lang="nl-BE" dirty="0"/>
          </a:p>
          <a:p>
            <a:r>
              <a:rPr lang="nl-BE" dirty="0" smtClean="0"/>
              <a:t>Sommige poortpinnen hebben een dubbele functie! (</a:t>
            </a:r>
            <a:r>
              <a:rPr lang="nl-BE" dirty="0" err="1" smtClean="0"/>
              <a:t>cfr</a:t>
            </a:r>
            <a:r>
              <a:rPr lang="nl-BE" dirty="0" smtClean="0"/>
              <a:t>. </a:t>
            </a:r>
            <a:r>
              <a:rPr lang="nl-BE" dirty="0" err="1" smtClean="0"/>
              <a:t>multiplexing</a:t>
            </a:r>
            <a:r>
              <a:rPr lang="nl-BE" dirty="0" smtClean="0"/>
              <a:t>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7419" y="1"/>
            <a:ext cx="6054977" cy="6858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Geheugenmodel v/d 8051</a:t>
            </a:r>
            <a:endParaRPr lang="nl-B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15419"/>
            <a:ext cx="6448695" cy="33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 v/d registers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ACC</a:t>
            </a:r>
          </a:p>
          <a:p>
            <a:r>
              <a:rPr lang="nl-BE" dirty="0" smtClean="0"/>
              <a:t>B</a:t>
            </a:r>
          </a:p>
          <a:p>
            <a:r>
              <a:rPr lang="nl-BE" dirty="0" smtClean="0"/>
              <a:t>PSW</a:t>
            </a:r>
          </a:p>
          <a:p>
            <a:r>
              <a:rPr lang="nl-BE" dirty="0" smtClean="0"/>
              <a:t>SP</a:t>
            </a:r>
          </a:p>
          <a:p>
            <a:r>
              <a:rPr lang="nl-BE" dirty="0" smtClean="0"/>
              <a:t>DPTR</a:t>
            </a:r>
          </a:p>
          <a:p>
            <a:r>
              <a:rPr lang="nl-BE" dirty="0" smtClean="0"/>
              <a:t>P0, P1, P2, P3</a:t>
            </a:r>
          </a:p>
          <a:p>
            <a:r>
              <a:rPr lang="nl-BE" dirty="0" smtClean="0"/>
              <a:t>IE, IP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ofdstuk1-a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hoofdstuk1-a</Template>
  <TotalTime>336</TotalTime>
  <Words>296</Words>
  <Application>Microsoft Office PowerPoint</Application>
  <PresentationFormat>Diavoorstelling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hoofdstuk1-a</vt:lpstr>
      <vt:lpstr>Hoofdstuk 2</vt:lpstr>
      <vt:lpstr>Geschiedenis van MCS-51</vt:lpstr>
      <vt:lpstr>Vereenvoudigd blokschema</vt:lpstr>
      <vt:lpstr>Eigenschappen van de 8051</vt:lpstr>
      <vt:lpstr>Eigenschappen van de 8051</vt:lpstr>
      <vt:lpstr>Beperkingen van de 8051</vt:lpstr>
      <vt:lpstr>Dia 7</vt:lpstr>
      <vt:lpstr>Geheugenmodel v/d 8051</vt:lpstr>
      <vt:lpstr>Overzicht v/d registers</vt:lpstr>
      <vt:lpstr>Overzicht v/d registers</vt:lpstr>
      <vt:lpstr>Het Program Status Word</vt:lpstr>
      <vt:lpstr>Verschillende vlaggen</vt:lpstr>
      <vt:lpstr>De GPR’s</vt:lpstr>
      <vt:lpstr>De C8051F120 controller</vt:lpstr>
      <vt:lpstr>Eigenschappen v/d C8051F120 controller</vt:lpstr>
      <vt:lpstr>Eigenschappen v/d C8051F120 controller</vt:lpstr>
      <vt:lpstr>Dia 17</vt:lpstr>
      <vt:lpstr>Geheugenmodel v/d C8051F120</vt:lpstr>
      <vt:lpstr>Geheugenmodel C8051F120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Computerperiferie</dc:title>
  <dc:creator>Wim</dc:creator>
  <cp:lastModifiedBy>Wim</cp:lastModifiedBy>
  <cp:revision>45</cp:revision>
  <dcterms:created xsi:type="dcterms:W3CDTF">2008-09-23T09:09:50Z</dcterms:created>
  <dcterms:modified xsi:type="dcterms:W3CDTF">2008-09-24T09:45:26Z</dcterms:modified>
</cp:coreProperties>
</file>