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8"/>
  </p:notesMasterIdLst>
  <p:handoutMasterIdLst>
    <p:handoutMasterId r:id="rId4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</p:sldIdLst>
  <p:sldSz cx="9144000" cy="6858000" type="screen4x3"/>
  <p:notesSz cx="6858000" cy="9144000"/>
  <p:defaultTextStyle>
    <a:defPPr>
      <a:defRPr lang="nl-NL"/>
    </a:defPPr>
    <a:lvl1pPr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009900"/>
    <a:srgbClr val="FF0000"/>
    <a:srgbClr val="000000"/>
    <a:srgbClr val="B2B2B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40" autoAdjust="0"/>
    <p:restoredTop sz="94728" autoAdjust="0"/>
  </p:normalViewPr>
  <p:slideViewPr>
    <p:cSldViewPr snapToObjects="1">
      <p:cViewPr>
        <p:scale>
          <a:sx n="66" d="100"/>
          <a:sy n="66" d="100"/>
        </p:scale>
        <p:origin x="-1284" y="-924"/>
      </p:cViewPr>
      <p:guideLst>
        <p:guide orient="horz" pos="43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59" d="100"/>
          <a:sy n="59" d="100"/>
        </p:scale>
        <p:origin x="-117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 dirty="0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 dirty="0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fld id="{F36C13B6-1F15-40C8-80F5-C013180890D5}" type="slidenum">
              <a:rPr lang="nl-NL"/>
              <a:pPr/>
              <a:t>‹nr.›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 dirty="0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 dirty="0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fld id="{FC95F44D-A337-4B7B-B00D-561D72BA8CF1}" type="slidenum">
              <a:rPr lang="nl-NL"/>
              <a:pPr/>
              <a:t>‹nr.›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grpSp>
          <p:nvGrpSpPr>
            <p:cNvPr id="5126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5127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28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29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30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31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32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33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34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35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36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37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38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39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</p:grp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4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4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5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 dirty="0"/>
            </a:p>
          </p:txBody>
        </p:sp>
        <p:grpSp>
          <p:nvGrpSpPr>
            <p:cNvPr id="5151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5152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53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54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55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5156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 dirty="0"/>
              </a:p>
            </p:txBody>
          </p:sp>
        </p:grpSp>
        <p:sp>
          <p:nvSpPr>
            <p:cNvPr id="5157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5158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 dirty="0"/>
            </a:p>
          </p:txBody>
        </p:sp>
      </p:grpSp>
      <p:sp>
        <p:nvSpPr>
          <p:cNvPr id="5159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11188" y="676275"/>
            <a:ext cx="7921625" cy="1192213"/>
          </a:xfrm>
        </p:spPr>
        <p:txBody>
          <a:bodyPr/>
          <a:lstStyle>
            <a:lvl1pPr>
              <a:defRPr sz="54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516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182938" y="3632200"/>
            <a:ext cx="5026025" cy="731838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nl-NL" smtClean="0"/>
              <a:t>Klik om het opmaakprofiel van de modelondertitel te bewerken</a:t>
            </a:r>
            <a:endParaRPr lang="nl-BE"/>
          </a:p>
        </p:txBody>
      </p:sp>
      <p:sp>
        <p:nvSpPr>
          <p:cNvPr id="5161" name="Rectangle 41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225425" y="5154613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nl-NL" dirty="0"/>
          </a:p>
        </p:txBody>
      </p:sp>
      <p:sp>
        <p:nvSpPr>
          <p:cNvPr id="5162" name="Rectangle 42"/>
          <p:cNvSpPr>
            <a:spLocks noGrp="1" noChangeArrowheads="1"/>
          </p:cNvSpPr>
          <p:nvPr>
            <p:ph type="ftr" sz="quarter" idx="3"/>
          </p:nvPr>
        </p:nvSpPr>
        <p:spPr>
          <a:xfrm>
            <a:off x="3806825" y="62357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5425" y="6232525"/>
            <a:ext cx="2133600" cy="457200"/>
          </a:xfrm>
        </p:spPr>
        <p:txBody>
          <a:bodyPr/>
          <a:lstStyle>
            <a:lvl1pPr>
              <a:defRPr sz="1400" b="1"/>
            </a:lvl1pPr>
          </a:lstStyle>
          <a:p>
            <a:fld id="{FE481BD3-7A99-49F0-9386-D2E6C82CC9EC}" type="slidenum">
              <a:rPr lang="nl-NL"/>
              <a:pPr/>
              <a:t>‹nr.›</a:t>
            </a:fld>
            <a:endParaRPr lang="nl-NL" dirty="0"/>
          </a:p>
        </p:txBody>
      </p:sp>
      <p:sp>
        <p:nvSpPr>
          <p:cNvPr id="5164" name="AutoShape 44"/>
          <p:cNvSpPr>
            <a:spLocks noChangeArrowheads="1"/>
          </p:cNvSpPr>
          <p:nvPr userDrawn="1"/>
        </p:nvSpPr>
        <p:spPr bwMode="auto">
          <a:xfrm>
            <a:off x="627063" y="657225"/>
            <a:ext cx="7921625" cy="119221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nl-BE" b="1" dirty="0">
              <a:solidFill>
                <a:schemeClr val="tx2"/>
              </a:solidFill>
            </a:endParaRPr>
          </a:p>
        </p:txBody>
      </p:sp>
      <p:sp>
        <p:nvSpPr>
          <p:cNvPr id="5165" name="Rectangle 45"/>
          <p:cNvSpPr>
            <a:spLocks noChangeArrowheads="1"/>
          </p:cNvSpPr>
          <p:nvPr userDrawn="1"/>
        </p:nvSpPr>
        <p:spPr bwMode="auto">
          <a:xfrm>
            <a:off x="3159125" y="3116263"/>
            <a:ext cx="4997450" cy="85725"/>
          </a:xfrm>
          <a:prstGeom prst="rect">
            <a:avLst/>
          </a:prstGeom>
          <a:solidFill>
            <a:srgbClr val="80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BE" dirty="0"/>
          </a:p>
        </p:txBody>
      </p:sp>
      <p:sp>
        <p:nvSpPr>
          <p:cNvPr id="5166" name="Rectangle 46"/>
          <p:cNvSpPr>
            <a:spLocks noChangeArrowheads="1"/>
          </p:cNvSpPr>
          <p:nvPr userDrawn="1"/>
        </p:nvSpPr>
        <p:spPr bwMode="auto">
          <a:xfrm>
            <a:off x="3182938" y="3630613"/>
            <a:ext cx="4651375" cy="731837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BE" dirty="0"/>
          </a:p>
        </p:txBody>
      </p:sp>
      <p:sp>
        <p:nvSpPr>
          <p:cNvPr id="5167" name="Oval 47"/>
          <p:cNvSpPr>
            <a:spLocks noChangeArrowheads="1"/>
          </p:cNvSpPr>
          <p:nvPr userDrawn="1"/>
        </p:nvSpPr>
        <p:spPr bwMode="auto">
          <a:xfrm>
            <a:off x="7458075" y="3632200"/>
            <a:ext cx="750888" cy="7318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5A2318-6253-44BB-A972-91A25848E4CC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27800" y="400050"/>
            <a:ext cx="2159000" cy="56229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7625" y="400050"/>
            <a:ext cx="6327775" cy="56229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D4E76A-F045-4752-9069-0AE5024BECC6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el, inhoud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" y="400050"/>
            <a:ext cx="7359650" cy="112871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2236788"/>
            <a:ext cx="4038600" cy="3786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648200" y="2236788"/>
            <a:ext cx="4038600" cy="3786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>
          <a:xfrm>
            <a:off x="47625" y="639445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8B1C51D-86B9-49D0-A81F-78A107D3BEC4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kst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" y="400050"/>
            <a:ext cx="7359650" cy="112871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457200" y="2236788"/>
            <a:ext cx="4038600" cy="3786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2236788"/>
            <a:ext cx="4038600" cy="3786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>
          <a:xfrm>
            <a:off x="47625" y="639445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336D232-5954-4E3C-9C26-645777622880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el, tekst en 2 inhoudseleme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" y="400050"/>
            <a:ext cx="7359650" cy="112871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457200" y="2236788"/>
            <a:ext cx="4038600" cy="3786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2"/>
          </p:nvPr>
        </p:nvSpPr>
        <p:spPr>
          <a:xfrm>
            <a:off x="4648200" y="2236788"/>
            <a:ext cx="4038600" cy="18161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3"/>
          </p:nvPr>
        </p:nvSpPr>
        <p:spPr>
          <a:xfrm>
            <a:off x="4648200" y="4205288"/>
            <a:ext cx="4038600" cy="18176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1"/>
          </p:nvPr>
        </p:nvSpPr>
        <p:spPr>
          <a:xfrm>
            <a:off x="47625" y="639445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C6A3289-3CE7-436E-9023-E7E1D3532EC5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B7B7E7-A250-418F-BFA9-A82D8A64E5D6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807B9D0-5FDA-4A5F-9392-8C2B64122EDC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2236788"/>
            <a:ext cx="4038600" cy="3786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2236788"/>
            <a:ext cx="4038600" cy="3786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674082-7CEE-4CCB-B389-A1105C8561D2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936455-07B3-4A5F-A5E7-44BEE8C8B63D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5039BE-1B40-461E-9CE3-980586BF41D1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3EE860-76DB-4D55-9BC1-457E84EFB8F4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9384640-9EB2-4C56-A1D3-936A3C5872CB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dirty="0" smtClean="0"/>
              <a:t>Klik op het pictogram als u een afbeelding wilt toevoegen</a:t>
            </a:r>
            <a:endParaRPr lang="nl-BE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5BB8532-75C1-4612-91F9-C6211ED1B6E2}" type="slidenum">
              <a:rPr lang="nl-NL"/>
              <a:pPr/>
              <a:t>‹nr.›</a:t>
            </a:fld>
            <a:endParaRPr lang="nl-N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grpSp>
          <p:nvGrpSpPr>
            <p:cNvPr id="4102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10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0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0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1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1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1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1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1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1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 dirty="0"/>
              </a:p>
            </p:txBody>
          </p:sp>
        </p:grp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2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2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2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 dirty="0"/>
            </a:p>
          </p:txBody>
        </p:sp>
        <p:grpSp>
          <p:nvGrpSpPr>
            <p:cNvPr id="412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4128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29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30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31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 dirty="0"/>
              </a:p>
            </p:txBody>
          </p:sp>
          <p:sp>
            <p:nvSpPr>
              <p:cNvPr id="4132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 dirty="0"/>
              </a:p>
            </p:txBody>
          </p:sp>
        </p:grpSp>
        <p:sp>
          <p:nvSpPr>
            <p:cNvPr id="4133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 dirty="0"/>
            </a:p>
          </p:txBody>
        </p:sp>
        <p:sp>
          <p:nvSpPr>
            <p:cNvPr id="413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 dirty="0"/>
            </a:p>
          </p:txBody>
        </p:sp>
      </p:grpSp>
      <p:sp>
        <p:nvSpPr>
          <p:cNvPr id="413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7625" y="400050"/>
            <a:ext cx="735965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4137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nl-NL" dirty="0"/>
          </a:p>
        </p:txBody>
      </p:sp>
      <p:sp>
        <p:nvSpPr>
          <p:cNvPr id="4138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7625" y="639445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7BDCA84-DE01-4C54-B3D8-F49D8560B57F}" type="slidenum">
              <a:rPr lang="nl-NL"/>
              <a:pPr/>
              <a:t>‹nr.›</a:t>
            </a:fld>
            <a:endParaRPr lang="nl-NL" dirty="0"/>
          </a:p>
        </p:txBody>
      </p:sp>
      <p:sp>
        <p:nvSpPr>
          <p:cNvPr id="4144" name="AutoShape 48"/>
          <p:cNvSpPr>
            <a:spLocks noChangeArrowheads="1"/>
          </p:cNvSpPr>
          <p:nvPr/>
        </p:nvSpPr>
        <p:spPr bwMode="auto">
          <a:xfrm>
            <a:off x="320675" y="2128838"/>
            <a:ext cx="8229600" cy="4468812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l-BE" dirty="0"/>
          </a:p>
        </p:txBody>
      </p:sp>
      <p:sp>
        <p:nvSpPr>
          <p:cNvPr id="4145" name="Rectangle 49"/>
          <p:cNvSpPr>
            <a:spLocks noChangeArrowheads="1"/>
          </p:cNvSpPr>
          <p:nvPr/>
        </p:nvSpPr>
        <p:spPr bwMode="auto">
          <a:xfrm>
            <a:off x="0" y="2492375"/>
            <a:ext cx="9142413" cy="4359275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BE" dirty="0"/>
          </a:p>
        </p:txBody>
      </p:sp>
      <p:sp>
        <p:nvSpPr>
          <p:cNvPr id="4143" name="AutoShape 47"/>
          <p:cNvSpPr>
            <a:spLocks noChangeArrowheads="1"/>
          </p:cNvSpPr>
          <p:nvPr/>
        </p:nvSpPr>
        <p:spPr bwMode="auto">
          <a:xfrm>
            <a:off x="47625" y="400050"/>
            <a:ext cx="7359650" cy="1128713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l-BE" dirty="0"/>
          </a:p>
        </p:txBody>
      </p:sp>
      <p:sp>
        <p:nvSpPr>
          <p:cNvPr id="4148" name="Rectangle 52"/>
          <p:cNvSpPr>
            <a:spLocks noChangeArrowheads="1"/>
          </p:cNvSpPr>
          <p:nvPr/>
        </p:nvSpPr>
        <p:spPr bwMode="auto">
          <a:xfrm>
            <a:off x="47625" y="1808163"/>
            <a:ext cx="7359650" cy="60325"/>
          </a:xfrm>
          <a:prstGeom prst="rect">
            <a:avLst/>
          </a:prstGeom>
          <a:solidFill>
            <a:srgbClr val="80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BE" dirty="0"/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236788"/>
            <a:ext cx="8229600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60000"/>
        <a:buFont typeface="Wingdings" pitchFamily="2" charset="2"/>
        <a:buChar char="n"/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8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n"/>
        <a:defRPr sz="2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9900"/>
        </a:buClr>
        <a:buChar char="•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n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n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n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n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n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nl-BE" dirty="0" smtClean="0">
                <a:effectLst/>
              </a:rPr>
              <a:t>Hoofdstuk 3</a:t>
            </a:r>
            <a:endParaRPr lang="nl-NL" dirty="0">
              <a:effectLst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8051 instructieset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Immediate</a:t>
            </a:r>
            <a:r>
              <a:rPr lang="nl-BE" dirty="0" smtClean="0"/>
              <a:t> adressering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Instructielengte = 2 bytes of 3 bytes</a:t>
            </a:r>
          </a:p>
          <a:p>
            <a:r>
              <a:rPr lang="nl-BE" dirty="0" smtClean="0"/>
              <a:t>1 byte voor functiecode en 1 byte voor </a:t>
            </a:r>
            <a:r>
              <a:rPr lang="nl-BE" dirty="0" err="1" smtClean="0"/>
              <a:t>immediate</a:t>
            </a:r>
            <a:r>
              <a:rPr lang="nl-BE" dirty="0" smtClean="0"/>
              <a:t> data </a:t>
            </a:r>
          </a:p>
          <a:p>
            <a:r>
              <a:rPr lang="nl-BE" dirty="0" smtClean="0"/>
              <a:t>1 byte voor functiecode en 2 bytes voor </a:t>
            </a:r>
            <a:r>
              <a:rPr lang="nl-BE" dirty="0" err="1" smtClean="0"/>
              <a:t>immediate</a:t>
            </a:r>
            <a:r>
              <a:rPr lang="nl-BE" dirty="0" smtClean="0"/>
              <a:t> data (DPTR kan 2 bytes data bevatten!!!)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Immediate</a:t>
            </a:r>
            <a:r>
              <a:rPr lang="nl-BE" dirty="0" smtClean="0"/>
              <a:t> adressering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Voorbeelden</a:t>
            </a:r>
          </a:p>
          <a:p>
            <a:pPr lvl="2"/>
            <a:r>
              <a:rPr lang="nl-BE" dirty="0" err="1" smtClean="0"/>
              <a:t>mov</a:t>
            </a:r>
            <a:r>
              <a:rPr lang="nl-BE" dirty="0" smtClean="0"/>
              <a:t> A,#12d (2 bytes)</a:t>
            </a:r>
          </a:p>
          <a:p>
            <a:pPr lvl="2"/>
            <a:r>
              <a:rPr lang="nl-BE" dirty="0" err="1" smtClean="0"/>
              <a:t>mov</a:t>
            </a:r>
            <a:r>
              <a:rPr lang="nl-BE" dirty="0" smtClean="0"/>
              <a:t> DPTR,#8000h (3 bytes) 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Relatieve adressering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Instructielengte = 2 bytes</a:t>
            </a:r>
          </a:p>
          <a:p>
            <a:r>
              <a:rPr lang="nl-BE" dirty="0" smtClean="0"/>
              <a:t>Gebruikt bij </a:t>
            </a:r>
            <a:r>
              <a:rPr lang="nl-BE" dirty="0" smtClean="0"/>
              <a:t>de </a:t>
            </a:r>
            <a:r>
              <a:rPr lang="nl-BE" dirty="0" smtClean="0"/>
              <a:t>onvoorwaardelijke spronginstructie </a:t>
            </a:r>
            <a:r>
              <a:rPr lang="nl-BE" dirty="0" err="1" smtClean="0"/>
              <a:t>sjmp</a:t>
            </a:r>
            <a:r>
              <a:rPr lang="nl-BE" dirty="0" smtClean="0"/>
              <a:t> en de voorwaardelijke spronginstructies </a:t>
            </a:r>
            <a:r>
              <a:rPr lang="nl-BE" dirty="0" err="1" smtClean="0"/>
              <a:t>djnz</a:t>
            </a:r>
            <a:r>
              <a:rPr lang="nl-BE" dirty="0" smtClean="0"/>
              <a:t> en </a:t>
            </a:r>
            <a:r>
              <a:rPr lang="nl-BE" dirty="0" err="1" smtClean="0"/>
              <a:t>cjne</a:t>
            </a:r>
            <a:endParaRPr lang="nl-BE" dirty="0" smtClean="0"/>
          </a:p>
          <a:p>
            <a:r>
              <a:rPr lang="nl-BE" dirty="0" smtClean="0"/>
              <a:t>Enkel mogelijk bij een spong van 127 adressen vooruit of 128 adressen terug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Absolute adressering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Instructielengte = 2 bytes</a:t>
            </a:r>
          </a:p>
          <a:p>
            <a:r>
              <a:rPr lang="nl-BE" dirty="0" smtClean="0"/>
              <a:t>Komt voor bij onvoorwaardelijke sprongen of bij de aanroep van een subroutine (2</a:t>
            </a:r>
            <a:r>
              <a:rPr lang="nl-BE" baseline="30000" dirty="0" smtClean="0"/>
              <a:t>e</a:t>
            </a:r>
            <a:r>
              <a:rPr lang="nl-BE" dirty="0" smtClean="0"/>
              <a:t> byte bevat absoluut adres)</a:t>
            </a:r>
          </a:p>
          <a:p>
            <a:r>
              <a:rPr lang="nl-BE" dirty="0" smtClean="0"/>
              <a:t>Voorbeelden:</a:t>
            </a:r>
          </a:p>
          <a:p>
            <a:pPr lvl="2"/>
            <a:r>
              <a:rPr lang="nl-BE" dirty="0" err="1" smtClean="0"/>
              <a:t>ajmp</a:t>
            </a:r>
            <a:r>
              <a:rPr lang="nl-BE" dirty="0" smtClean="0"/>
              <a:t> verder</a:t>
            </a:r>
          </a:p>
          <a:p>
            <a:pPr lvl="2"/>
            <a:r>
              <a:rPr lang="nl-BE" dirty="0" err="1" smtClean="0"/>
              <a:t>acall</a:t>
            </a:r>
            <a:r>
              <a:rPr lang="nl-BE" dirty="0" smtClean="0"/>
              <a:t> schrijf_uit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Long adressering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Instructielengte = 3 bytes</a:t>
            </a:r>
          </a:p>
          <a:p>
            <a:r>
              <a:rPr lang="nl-BE" dirty="0" smtClean="0"/>
              <a:t>Gebruik gelijkaardig aan absolute adressering maar het doeladres bestaat uit 2 bytes</a:t>
            </a:r>
          </a:p>
          <a:p>
            <a:r>
              <a:rPr lang="nl-BE" dirty="0" smtClean="0"/>
              <a:t>Voorbeelden:</a:t>
            </a:r>
          </a:p>
          <a:p>
            <a:pPr lvl="2"/>
            <a:r>
              <a:rPr lang="nl-BE" dirty="0" err="1" smtClean="0"/>
              <a:t>ljmp</a:t>
            </a:r>
            <a:r>
              <a:rPr lang="nl-BE" dirty="0" smtClean="0"/>
              <a:t> verder</a:t>
            </a:r>
          </a:p>
          <a:p>
            <a:pPr lvl="2"/>
            <a:r>
              <a:rPr lang="nl-BE" dirty="0" err="1" smtClean="0"/>
              <a:t>lcall</a:t>
            </a:r>
            <a:r>
              <a:rPr lang="nl-BE" dirty="0" smtClean="0"/>
              <a:t> lees_kar 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Indexed</a:t>
            </a:r>
            <a:r>
              <a:rPr lang="nl-BE" dirty="0" smtClean="0"/>
              <a:t> adressering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In dergelijke instructies wordt een adres gevonden dat eerst nog dient berekend te worden!</a:t>
            </a:r>
          </a:p>
          <a:p>
            <a:r>
              <a:rPr lang="nl-BE" dirty="0" smtClean="0"/>
              <a:t>Voorbeeld:</a:t>
            </a:r>
          </a:p>
          <a:p>
            <a:pPr lvl="2"/>
            <a:r>
              <a:rPr lang="nl-BE" dirty="0" err="1" smtClean="0"/>
              <a:t>movc</a:t>
            </a:r>
            <a:r>
              <a:rPr lang="nl-BE" dirty="0" smtClean="0"/>
              <a:t> A,@A+PC 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Samengevat</a:t>
            </a:r>
            <a:endParaRPr lang="nl-BE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84217" y="2643182"/>
            <a:ext cx="8069769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Instructieset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Soorten instructies:</a:t>
            </a:r>
          </a:p>
          <a:p>
            <a:pPr lvl="1"/>
            <a:r>
              <a:rPr lang="nl-BE" dirty="0" err="1" smtClean="0"/>
              <a:t>Load</a:t>
            </a:r>
            <a:r>
              <a:rPr lang="nl-BE" dirty="0" smtClean="0"/>
              <a:t>/store instructies</a:t>
            </a:r>
          </a:p>
          <a:p>
            <a:pPr lvl="1"/>
            <a:r>
              <a:rPr lang="nl-BE" dirty="0" smtClean="0"/>
              <a:t>Logische bewerkingen</a:t>
            </a:r>
          </a:p>
          <a:p>
            <a:pPr lvl="1"/>
            <a:r>
              <a:rPr lang="nl-BE" dirty="0" smtClean="0"/>
              <a:t>Bitbewerkingen</a:t>
            </a:r>
          </a:p>
          <a:p>
            <a:pPr lvl="1"/>
            <a:r>
              <a:rPr lang="nl-BE" dirty="0" smtClean="0"/>
              <a:t>Rekenkundige bewerkingen</a:t>
            </a:r>
          </a:p>
          <a:p>
            <a:pPr lvl="1"/>
            <a:r>
              <a:rPr lang="nl-BE" dirty="0" smtClean="0"/>
              <a:t>Voorwaardelijke- en onvoorwaardelijke spronginstructies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Load</a:t>
            </a:r>
            <a:r>
              <a:rPr lang="nl-BE" dirty="0" smtClean="0"/>
              <a:t>/store instructies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Dataoverdracht naar de accu</a:t>
            </a:r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A,#constante</a:t>
            </a:r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A, </a:t>
            </a:r>
            <a:r>
              <a:rPr lang="nl-BE" dirty="0" err="1" smtClean="0"/>
              <a:t>dadr</a:t>
            </a:r>
            <a:endParaRPr lang="nl-BE" dirty="0" smtClean="0"/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A,</a:t>
            </a:r>
            <a:r>
              <a:rPr lang="nl-BE" dirty="0" err="1" smtClean="0"/>
              <a:t>Rr</a:t>
            </a:r>
            <a:endParaRPr lang="nl-BE" dirty="0" smtClean="0"/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A,@</a:t>
            </a:r>
            <a:r>
              <a:rPr lang="nl-BE" dirty="0" err="1" smtClean="0"/>
              <a:t>Ri</a:t>
            </a:r>
            <a:r>
              <a:rPr lang="nl-BE" dirty="0" smtClean="0"/>
              <a:t>  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Load</a:t>
            </a:r>
            <a:r>
              <a:rPr lang="nl-BE" dirty="0" smtClean="0"/>
              <a:t>/store instructies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Dataoverdracht van de accu</a:t>
            </a:r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</a:t>
            </a:r>
            <a:r>
              <a:rPr lang="nl-BE" dirty="0" err="1" smtClean="0"/>
              <a:t>Rr</a:t>
            </a:r>
            <a:r>
              <a:rPr lang="nl-BE" dirty="0" smtClean="0"/>
              <a:t>,A</a:t>
            </a:r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</a:t>
            </a:r>
            <a:r>
              <a:rPr lang="nl-BE" dirty="0" err="1" smtClean="0"/>
              <a:t>dadr</a:t>
            </a:r>
            <a:r>
              <a:rPr lang="nl-BE" dirty="0" smtClean="0"/>
              <a:t>, A</a:t>
            </a:r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@</a:t>
            </a:r>
            <a:r>
              <a:rPr lang="nl-BE" dirty="0" err="1" smtClean="0"/>
              <a:t>Ri</a:t>
            </a:r>
            <a:r>
              <a:rPr lang="nl-BE" dirty="0" smtClean="0"/>
              <a:t>,A</a:t>
            </a:r>
          </a:p>
          <a:p>
            <a:pPr>
              <a:buNone/>
            </a:pP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Instructies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Binair </a:t>
            </a:r>
          </a:p>
          <a:p>
            <a:pPr lvl="1"/>
            <a:r>
              <a:rPr lang="nl-BE" dirty="0" err="1" smtClean="0"/>
              <a:t>opcode</a:t>
            </a:r>
            <a:r>
              <a:rPr lang="nl-BE" dirty="0" smtClean="0"/>
              <a:t> gevolgd door een aantal </a:t>
            </a:r>
            <a:r>
              <a:rPr lang="nl-BE" dirty="0" err="1" smtClean="0"/>
              <a:t>operanden</a:t>
            </a:r>
            <a:r>
              <a:rPr lang="nl-BE" dirty="0" smtClean="0"/>
              <a:t> </a:t>
            </a:r>
          </a:p>
          <a:p>
            <a:pPr lvl="1"/>
            <a:r>
              <a:rPr lang="nl-BE" dirty="0" smtClean="0"/>
              <a:t>1, 2 of 3 bytes lang afhankelijk van de adresseermode</a:t>
            </a:r>
          </a:p>
          <a:p>
            <a:r>
              <a:rPr lang="nl-BE" dirty="0" smtClean="0"/>
              <a:t>Assembleertaal</a:t>
            </a:r>
          </a:p>
          <a:p>
            <a:pPr lvl="1"/>
            <a:r>
              <a:rPr lang="nl-BE" dirty="0" err="1" smtClean="0"/>
              <a:t>Mnemonic</a:t>
            </a:r>
            <a:r>
              <a:rPr lang="nl-BE" dirty="0" smtClean="0"/>
              <a:t> gevolgd door een aantal parameters (meestal 1 of 2)</a:t>
            </a:r>
          </a:p>
          <a:p>
            <a:pPr lvl="1"/>
            <a:endParaRPr lang="nl-BE" dirty="0" smtClean="0"/>
          </a:p>
          <a:p>
            <a:pPr lvl="1"/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Load</a:t>
            </a:r>
            <a:r>
              <a:rPr lang="nl-BE" dirty="0" smtClean="0"/>
              <a:t>/store instructies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Dataoverdracht met een register</a:t>
            </a:r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</a:t>
            </a:r>
            <a:r>
              <a:rPr lang="nl-BE" dirty="0" err="1" smtClean="0"/>
              <a:t>Rr</a:t>
            </a:r>
            <a:r>
              <a:rPr lang="nl-BE" dirty="0" smtClean="0"/>
              <a:t>,A</a:t>
            </a:r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</a:t>
            </a:r>
            <a:r>
              <a:rPr lang="nl-BE" dirty="0" err="1" smtClean="0"/>
              <a:t>Rr</a:t>
            </a:r>
            <a:r>
              <a:rPr lang="nl-BE" dirty="0" smtClean="0"/>
              <a:t>, </a:t>
            </a:r>
            <a:r>
              <a:rPr lang="nl-BE" dirty="0" err="1" smtClean="0"/>
              <a:t>dadr</a:t>
            </a:r>
            <a:endParaRPr lang="nl-BE" dirty="0" smtClean="0"/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</a:t>
            </a:r>
            <a:r>
              <a:rPr lang="nl-BE" dirty="0" err="1" smtClean="0"/>
              <a:t>Rr</a:t>
            </a:r>
            <a:r>
              <a:rPr lang="nl-BE" dirty="0" smtClean="0"/>
              <a:t>,#constante</a:t>
            </a:r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A,</a:t>
            </a:r>
            <a:r>
              <a:rPr lang="nl-BE" dirty="0" err="1" smtClean="0"/>
              <a:t>Rr</a:t>
            </a:r>
            <a:endParaRPr lang="nl-BE" dirty="0" smtClean="0"/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</a:t>
            </a:r>
            <a:r>
              <a:rPr lang="nl-BE" dirty="0" err="1" smtClean="0"/>
              <a:t>dadr</a:t>
            </a:r>
            <a:r>
              <a:rPr lang="nl-BE" dirty="0" smtClean="0"/>
              <a:t>,</a:t>
            </a:r>
            <a:r>
              <a:rPr lang="nl-BE" dirty="0" err="1" smtClean="0"/>
              <a:t>Rr</a:t>
            </a:r>
            <a:endParaRPr lang="nl-BE" dirty="0" smtClean="0"/>
          </a:p>
          <a:p>
            <a:pPr lvl="1"/>
            <a:endParaRPr lang="nl-BE" dirty="0" smtClean="0"/>
          </a:p>
          <a:p>
            <a:pPr>
              <a:buNone/>
            </a:pP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Load</a:t>
            </a:r>
            <a:r>
              <a:rPr lang="nl-BE" dirty="0" smtClean="0"/>
              <a:t>/store instructies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Dataoverdracht van het inwendig geheugen</a:t>
            </a:r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A, </a:t>
            </a:r>
            <a:r>
              <a:rPr lang="nl-BE" dirty="0" err="1" smtClean="0"/>
              <a:t>dadr</a:t>
            </a:r>
            <a:endParaRPr lang="nl-BE" dirty="0" smtClean="0"/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</a:t>
            </a:r>
            <a:r>
              <a:rPr lang="nl-BE" dirty="0" err="1" smtClean="0"/>
              <a:t>Rr</a:t>
            </a:r>
            <a:r>
              <a:rPr lang="nl-BE" dirty="0" smtClean="0"/>
              <a:t>, </a:t>
            </a:r>
            <a:r>
              <a:rPr lang="nl-BE" dirty="0" err="1" smtClean="0"/>
              <a:t>dadr</a:t>
            </a:r>
            <a:endParaRPr lang="nl-BE" dirty="0" smtClean="0"/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</a:t>
            </a:r>
            <a:r>
              <a:rPr lang="nl-BE" dirty="0" err="1" smtClean="0"/>
              <a:t>dadr</a:t>
            </a:r>
            <a:r>
              <a:rPr lang="nl-BE" dirty="0" smtClean="0"/>
              <a:t>, </a:t>
            </a:r>
            <a:r>
              <a:rPr lang="nl-BE" dirty="0" err="1" smtClean="0"/>
              <a:t>dadr</a:t>
            </a:r>
            <a:endParaRPr lang="nl-BE" dirty="0" smtClean="0"/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A,@</a:t>
            </a:r>
            <a:r>
              <a:rPr lang="nl-BE" dirty="0" err="1" smtClean="0"/>
              <a:t>Ri</a:t>
            </a:r>
            <a:endParaRPr lang="nl-BE" dirty="0" smtClean="0"/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</a:t>
            </a:r>
            <a:r>
              <a:rPr lang="nl-BE" dirty="0" err="1" smtClean="0"/>
              <a:t>dadr</a:t>
            </a:r>
            <a:r>
              <a:rPr lang="nl-BE" dirty="0" smtClean="0"/>
              <a:t>,@</a:t>
            </a:r>
            <a:r>
              <a:rPr lang="nl-BE" dirty="0" err="1" smtClean="0"/>
              <a:t>Ri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Load</a:t>
            </a:r>
            <a:r>
              <a:rPr lang="nl-BE" dirty="0" smtClean="0"/>
              <a:t>/store instructies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Dataoverdracht naar een geheugencel</a:t>
            </a:r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</a:t>
            </a:r>
            <a:r>
              <a:rPr lang="nl-BE" dirty="0" err="1" smtClean="0"/>
              <a:t>dadr</a:t>
            </a:r>
            <a:r>
              <a:rPr lang="nl-BE" dirty="0" smtClean="0"/>
              <a:t>,A</a:t>
            </a:r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</a:t>
            </a:r>
            <a:r>
              <a:rPr lang="nl-BE" dirty="0" err="1" smtClean="0"/>
              <a:t>dadr</a:t>
            </a:r>
            <a:r>
              <a:rPr lang="nl-BE" dirty="0" smtClean="0"/>
              <a:t>,</a:t>
            </a:r>
            <a:r>
              <a:rPr lang="nl-BE" dirty="0" err="1" smtClean="0"/>
              <a:t>Rr</a:t>
            </a:r>
            <a:endParaRPr lang="nl-BE" dirty="0" smtClean="0"/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</a:t>
            </a:r>
            <a:r>
              <a:rPr lang="nl-BE" dirty="0" err="1" smtClean="0"/>
              <a:t>dadr</a:t>
            </a:r>
            <a:r>
              <a:rPr lang="nl-BE" dirty="0" smtClean="0"/>
              <a:t>,#constante</a:t>
            </a:r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@</a:t>
            </a:r>
            <a:r>
              <a:rPr lang="nl-BE" dirty="0" err="1" smtClean="0"/>
              <a:t>Ri</a:t>
            </a:r>
            <a:r>
              <a:rPr lang="nl-BE" dirty="0" smtClean="0"/>
              <a:t>,A</a:t>
            </a:r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@</a:t>
            </a:r>
            <a:r>
              <a:rPr lang="nl-BE" dirty="0" err="1" smtClean="0"/>
              <a:t>Ri</a:t>
            </a:r>
            <a:r>
              <a:rPr lang="nl-BE" dirty="0" smtClean="0"/>
              <a:t>,</a:t>
            </a:r>
            <a:r>
              <a:rPr lang="nl-BE" dirty="0" err="1" smtClean="0"/>
              <a:t>dadr</a:t>
            </a:r>
            <a:endParaRPr lang="nl-BE" dirty="0" smtClean="0"/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@</a:t>
            </a:r>
            <a:r>
              <a:rPr lang="nl-BE" dirty="0" err="1" smtClean="0"/>
              <a:t>Ri</a:t>
            </a:r>
            <a:r>
              <a:rPr lang="nl-BE" dirty="0" smtClean="0"/>
              <a:t>,#constante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Load</a:t>
            </a:r>
            <a:r>
              <a:rPr lang="nl-BE" dirty="0" smtClean="0"/>
              <a:t>/store instructies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Dataoverdracht met het externe datageheugen</a:t>
            </a:r>
          </a:p>
          <a:p>
            <a:pPr lvl="1"/>
            <a:r>
              <a:rPr lang="nl-BE" dirty="0" smtClean="0"/>
              <a:t>Met DPTR</a:t>
            </a:r>
          </a:p>
          <a:p>
            <a:pPr lvl="2"/>
            <a:r>
              <a:rPr lang="nl-BE" dirty="0" err="1" smtClean="0"/>
              <a:t>mov</a:t>
            </a:r>
            <a:r>
              <a:rPr lang="nl-BE" dirty="0" smtClean="0"/>
              <a:t> DPTR,#constante_16</a:t>
            </a:r>
          </a:p>
          <a:p>
            <a:pPr lvl="2"/>
            <a:r>
              <a:rPr lang="nl-BE" dirty="0" err="1" smtClean="0"/>
              <a:t>movx</a:t>
            </a:r>
            <a:r>
              <a:rPr lang="nl-BE" dirty="0" smtClean="0"/>
              <a:t> @DPTR,A</a:t>
            </a:r>
          </a:p>
          <a:p>
            <a:pPr lvl="1"/>
            <a:r>
              <a:rPr lang="nl-BE" dirty="0" smtClean="0"/>
              <a:t>Met R0 of R1</a:t>
            </a:r>
          </a:p>
          <a:p>
            <a:pPr lvl="2"/>
            <a:r>
              <a:rPr lang="nl-BE" dirty="0" err="1" smtClean="0"/>
              <a:t>mov</a:t>
            </a:r>
            <a:r>
              <a:rPr lang="nl-BE" dirty="0" smtClean="0"/>
              <a:t> </a:t>
            </a:r>
            <a:r>
              <a:rPr lang="nl-BE" dirty="0" err="1" smtClean="0"/>
              <a:t>Ri</a:t>
            </a:r>
            <a:r>
              <a:rPr lang="nl-BE" dirty="0" smtClean="0"/>
              <a:t>,#constante_8</a:t>
            </a:r>
          </a:p>
          <a:p>
            <a:pPr lvl="2"/>
            <a:r>
              <a:rPr lang="nl-BE" dirty="0" err="1" smtClean="0"/>
              <a:t>movx</a:t>
            </a:r>
            <a:r>
              <a:rPr lang="nl-BE" dirty="0" smtClean="0"/>
              <a:t> @</a:t>
            </a:r>
            <a:r>
              <a:rPr lang="nl-BE" dirty="0" err="1" smtClean="0"/>
              <a:t>Ri</a:t>
            </a:r>
            <a:r>
              <a:rPr lang="nl-BE" dirty="0" smtClean="0"/>
              <a:t>,A 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Load</a:t>
            </a:r>
            <a:r>
              <a:rPr lang="nl-BE" dirty="0" smtClean="0"/>
              <a:t>/store instructies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Dataoverdracht met het programmageheugen</a:t>
            </a:r>
          </a:p>
          <a:p>
            <a:pPr lvl="1"/>
            <a:r>
              <a:rPr lang="nl-BE" dirty="0" err="1" smtClean="0"/>
              <a:t>movc</a:t>
            </a:r>
            <a:r>
              <a:rPr lang="nl-BE" dirty="0" smtClean="0"/>
              <a:t> A,@A+DPTR</a:t>
            </a:r>
          </a:p>
          <a:p>
            <a:pPr lvl="1"/>
            <a:r>
              <a:rPr lang="nl-BE" dirty="0" err="1" smtClean="0"/>
              <a:t>movc</a:t>
            </a:r>
            <a:r>
              <a:rPr lang="nl-BE" dirty="0" smtClean="0"/>
              <a:t> A,@A+PC 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Load</a:t>
            </a:r>
            <a:r>
              <a:rPr lang="nl-BE" dirty="0" smtClean="0"/>
              <a:t>/store instructies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Verwisselinstructies</a:t>
            </a:r>
          </a:p>
          <a:p>
            <a:pPr lvl="1"/>
            <a:r>
              <a:rPr lang="nl-BE" dirty="0" err="1" smtClean="0"/>
              <a:t>xch</a:t>
            </a:r>
            <a:r>
              <a:rPr lang="nl-BE" dirty="0" smtClean="0"/>
              <a:t> A,</a:t>
            </a:r>
            <a:r>
              <a:rPr lang="nl-BE" dirty="0" err="1" smtClean="0"/>
              <a:t>Rr</a:t>
            </a:r>
            <a:endParaRPr lang="nl-BE" dirty="0" smtClean="0"/>
          </a:p>
          <a:p>
            <a:pPr lvl="1"/>
            <a:r>
              <a:rPr lang="nl-BE" dirty="0" err="1" smtClean="0"/>
              <a:t>xch</a:t>
            </a:r>
            <a:r>
              <a:rPr lang="nl-BE" dirty="0" smtClean="0"/>
              <a:t> A,</a:t>
            </a:r>
            <a:r>
              <a:rPr lang="nl-BE" dirty="0" err="1" smtClean="0"/>
              <a:t>dadr</a:t>
            </a:r>
            <a:endParaRPr lang="nl-BE" dirty="0" smtClean="0"/>
          </a:p>
          <a:p>
            <a:pPr lvl="1"/>
            <a:r>
              <a:rPr lang="nl-BE" dirty="0" err="1" smtClean="0"/>
              <a:t>xch</a:t>
            </a:r>
            <a:r>
              <a:rPr lang="nl-BE" dirty="0" smtClean="0"/>
              <a:t> A,@</a:t>
            </a:r>
            <a:r>
              <a:rPr lang="nl-BE" dirty="0" err="1" smtClean="0"/>
              <a:t>Ri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Load</a:t>
            </a:r>
            <a:r>
              <a:rPr lang="nl-BE" dirty="0" smtClean="0"/>
              <a:t>/store instructies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Bewerkingen op de </a:t>
            </a:r>
            <a:r>
              <a:rPr lang="nl-BE" dirty="0" err="1" smtClean="0"/>
              <a:t>stack</a:t>
            </a:r>
            <a:r>
              <a:rPr lang="nl-BE" dirty="0" smtClean="0"/>
              <a:t> (pre- </a:t>
            </a:r>
            <a:r>
              <a:rPr lang="nl-BE" dirty="0" err="1" smtClean="0"/>
              <a:t>increment</a:t>
            </a:r>
            <a:r>
              <a:rPr lang="nl-BE" dirty="0" smtClean="0"/>
              <a:t>)</a:t>
            </a:r>
          </a:p>
          <a:p>
            <a:pPr lvl="1"/>
            <a:r>
              <a:rPr lang="nl-BE" dirty="0" smtClean="0"/>
              <a:t>push </a:t>
            </a:r>
            <a:r>
              <a:rPr lang="nl-BE" dirty="0" err="1" smtClean="0"/>
              <a:t>dadr</a:t>
            </a:r>
            <a:endParaRPr lang="nl-BE" dirty="0" smtClean="0"/>
          </a:p>
          <a:p>
            <a:pPr lvl="1"/>
            <a:r>
              <a:rPr lang="nl-BE" dirty="0" smtClean="0"/>
              <a:t>pop </a:t>
            </a:r>
            <a:r>
              <a:rPr lang="nl-BE" dirty="0" err="1" smtClean="0"/>
              <a:t>dadr</a:t>
            </a:r>
            <a:endParaRPr lang="nl-BE" dirty="0" smtClean="0"/>
          </a:p>
          <a:p>
            <a:r>
              <a:rPr lang="nl-BE" dirty="0" smtClean="0"/>
              <a:t>SP bevat </a:t>
            </a:r>
            <a:r>
              <a:rPr lang="nl-BE" dirty="0" err="1" smtClean="0"/>
              <a:t>default</a:t>
            </a:r>
            <a:r>
              <a:rPr lang="nl-BE" dirty="0" smtClean="0"/>
              <a:t> de waarde 07H</a:t>
            </a:r>
          </a:p>
          <a:p>
            <a:pPr lvl="1"/>
            <a:r>
              <a:rPr lang="nl-BE" dirty="0" smtClean="0"/>
              <a:t>=&gt;eerste lege plaats is 08H (=R0 van registerbank 1!!!)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Load</a:t>
            </a:r>
            <a:r>
              <a:rPr lang="nl-BE" dirty="0" smtClean="0"/>
              <a:t>/store instructies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De accu naar de </a:t>
            </a:r>
            <a:r>
              <a:rPr lang="nl-BE" dirty="0" err="1" smtClean="0"/>
              <a:t>stack</a:t>
            </a:r>
            <a:r>
              <a:rPr lang="nl-BE" dirty="0" smtClean="0"/>
              <a:t> verplaatsen</a:t>
            </a:r>
          </a:p>
          <a:p>
            <a:pPr lvl="1"/>
            <a:r>
              <a:rPr lang="nl-BE" dirty="0" smtClean="0"/>
              <a:t>push ACC (maak geen gebruik van A maar van ACC!!!)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Logische bewerkingen</a:t>
            </a:r>
            <a:endParaRPr lang="nl-BE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</p:nvPr>
        </p:nvGraphicFramePr>
        <p:xfrm>
          <a:off x="457200" y="3000372"/>
          <a:ext cx="8229600" cy="30003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750099">
                <a:tc>
                  <a:txBody>
                    <a:bodyPr/>
                    <a:lstStyle/>
                    <a:p>
                      <a:r>
                        <a:rPr lang="nl-BE" dirty="0" smtClean="0"/>
                        <a:t>Bewerking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/>
                        <a:t>Instructie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/>
                        <a:t>Symbool</a:t>
                      </a:r>
                      <a:endParaRPr lang="nl-BE" dirty="0"/>
                    </a:p>
                  </a:txBody>
                  <a:tcPr/>
                </a:tc>
              </a:tr>
              <a:tr h="750099">
                <a:tc>
                  <a:txBody>
                    <a:bodyPr/>
                    <a:lstStyle/>
                    <a:p>
                      <a:r>
                        <a:rPr lang="nl-BE" dirty="0" smtClean="0"/>
                        <a:t>EN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/>
                        <a:t>ANL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</a:tr>
              <a:tr h="750099">
                <a:tc>
                  <a:txBody>
                    <a:bodyPr/>
                    <a:lstStyle/>
                    <a:p>
                      <a:r>
                        <a:rPr lang="nl-BE" dirty="0" smtClean="0"/>
                        <a:t>OF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/>
                        <a:t>ORL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</a:tr>
              <a:tr h="750099">
                <a:tc>
                  <a:txBody>
                    <a:bodyPr/>
                    <a:lstStyle/>
                    <a:p>
                      <a:r>
                        <a:rPr lang="nl-BE" dirty="0" smtClean="0"/>
                        <a:t>EXOR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BE" dirty="0" smtClean="0"/>
                        <a:t>XRL</a:t>
                      </a:r>
                      <a:endParaRPr lang="nl-B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BE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3843338"/>
            <a:ext cx="1155316" cy="5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4572008"/>
            <a:ext cx="1127133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388" y="5357826"/>
            <a:ext cx="1127133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Logische bewerkingen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AND</a:t>
            </a:r>
          </a:p>
          <a:p>
            <a:pPr lvl="1"/>
            <a:r>
              <a:rPr lang="nl-BE" dirty="0" err="1" smtClean="0"/>
              <a:t>anl</a:t>
            </a:r>
            <a:r>
              <a:rPr lang="nl-BE" dirty="0" smtClean="0"/>
              <a:t> A,</a:t>
            </a:r>
            <a:r>
              <a:rPr lang="nl-BE" dirty="0" err="1" smtClean="0"/>
              <a:t>Rr</a:t>
            </a:r>
            <a:endParaRPr lang="nl-BE" dirty="0" smtClean="0"/>
          </a:p>
          <a:p>
            <a:pPr lvl="1"/>
            <a:r>
              <a:rPr lang="nl-BE" dirty="0" err="1" smtClean="0"/>
              <a:t>anl</a:t>
            </a:r>
            <a:r>
              <a:rPr lang="nl-BE" dirty="0" smtClean="0"/>
              <a:t> A,</a:t>
            </a:r>
            <a:r>
              <a:rPr lang="nl-BE" dirty="0" err="1" smtClean="0"/>
              <a:t>dadr</a:t>
            </a:r>
            <a:endParaRPr lang="nl-BE" dirty="0" smtClean="0"/>
          </a:p>
          <a:p>
            <a:pPr lvl="1"/>
            <a:r>
              <a:rPr lang="nl-BE" dirty="0" err="1" smtClean="0"/>
              <a:t>anl</a:t>
            </a:r>
            <a:r>
              <a:rPr lang="nl-BE" dirty="0" smtClean="0"/>
              <a:t> A,@</a:t>
            </a:r>
            <a:r>
              <a:rPr lang="nl-BE" dirty="0" err="1" smtClean="0"/>
              <a:t>Ri</a:t>
            </a:r>
            <a:endParaRPr lang="nl-BE" dirty="0" smtClean="0"/>
          </a:p>
          <a:p>
            <a:pPr lvl="1"/>
            <a:r>
              <a:rPr lang="nl-BE" dirty="0" err="1" smtClean="0"/>
              <a:t>anl</a:t>
            </a:r>
            <a:r>
              <a:rPr lang="nl-BE" dirty="0" smtClean="0"/>
              <a:t> A,#constante</a:t>
            </a:r>
          </a:p>
          <a:p>
            <a:pPr lvl="1"/>
            <a:r>
              <a:rPr lang="nl-BE" dirty="0" err="1" smtClean="0"/>
              <a:t>anl</a:t>
            </a:r>
            <a:r>
              <a:rPr lang="nl-BE" dirty="0" smtClean="0"/>
              <a:t> </a:t>
            </a:r>
            <a:r>
              <a:rPr lang="nl-BE" dirty="0" err="1" smtClean="0"/>
              <a:t>dadr</a:t>
            </a:r>
            <a:r>
              <a:rPr lang="nl-BE" dirty="0" smtClean="0"/>
              <a:t>,A</a:t>
            </a:r>
          </a:p>
          <a:p>
            <a:pPr lvl="1"/>
            <a:r>
              <a:rPr lang="nl-BE" dirty="0" err="1" smtClean="0"/>
              <a:t>anl</a:t>
            </a:r>
            <a:r>
              <a:rPr lang="nl-BE" dirty="0" smtClean="0"/>
              <a:t> </a:t>
            </a:r>
            <a:r>
              <a:rPr lang="nl-BE" dirty="0" err="1" smtClean="0"/>
              <a:t>dadr</a:t>
            </a:r>
            <a:r>
              <a:rPr lang="nl-BE" dirty="0" smtClean="0"/>
              <a:t>,#constante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Instructies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Assembleertaal</a:t>
            </a:r>
          </a:p>
          <a:p>
            <a:pPr lvl="1"/>
            <a:r>
              <a:rPr lang="nl-BE" dirty="0" smtClean="0"/>
              <a:t>eerst doel dan pas oorsprong vermelden bij dataoverdracht</a:t>
            </a:r>
          </a:p>
          <a:p>
            <a:pPr lvl="2"/>
            <a:r>
              <a:rPr lang="nl-BE" dirty="0" err="1" smtClean="0"/>
              <a:t>mov</a:t>
            </a:r>
            <a:r>
              <a:rPr lang="nl-BE" dirty="0" smtClean="0"/>
              <a:t> A, R1 (van R1 naar A) </a:t>
            </a:r>
          </a:p>
          <a:p>
            <a:pPr lvl="1"/>
            <a:r>
              <a:rPr lang="nl-BE" dirty="0" smtClean="0"/>
              <a:t>#-teken slaat op </a:t>
            </a:r>
            <a:r>
              <a:rPr lang="nl-BE" dirty="0" err="1" smtClean="0"/>
              <a:t>immediate</a:t>
            </a:r>
            <a:r>
              <a:rPr lang="nl-BE" dirty="0" smtClean="0"/>
              <a:t> data</a:t>
            </a:r>
          </a:p>
          <a:p>
            <a:pPr lvl="2"/>
            <a:r>
              <a:rPr lang="nl-BE" dirty="0" err="1" smtClean="0"/>
              <a:t>mov</a:t>
            </a:r>
            <a:r>
              <a:rPr lang="nl-BE" dirty="0" smtClean="0"/>
              <a:t> A,#13h (h=hexadecimaal, b=binair, d=decimaal, o=</a:t>
            </a:r>
            <a:r>
              <a:rPr lang="nl-BE" dirty="0" err="1" smtClean="0"/>
              <a:t>octaal</a:t>
            </a:r>
            <a:r>
              <a:rPr lang="nl-BE" dirty="0" smtClean="0"/>
              <a:t>) </a:t>
            </a:r>
          </a:p>
          <a:p>
            <a:pPr lvl="1"/>
            <a:r>
              <a:rPr lang="nl-BE" dirty="0" smtClean="0"/>
              <a:t>@-teken slaat op indirecte adressering</a:t>
            </a:r>
          </a:p>
          <a:p>
            <a:pPr lvl="2"/>
            <a:r>
              <a:rPr lang="nl-BE" dirty="0" err="1" smtClean="0"/>
              <a:t>mov</a:t>
            </a:r>
            <a:r>
              <a:rPr lang="nl-BE" dirty="0" smtClean="0"/>
              <a:t> A,@R0  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Logische bewerkingen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OR</a:t>
            </a:r>
          </a:p>
          <a:p>
            <a:pPr lvl="1"/>
            <a:r>
              <a:rPr lang="nl-BE" dirty="0" err="1" smtClean="0"/>
              <a:t>orl</a:t>
            </a:r>
            <a:r>
              <a:rPr lang="nl-BE" dirty="0" smtClean="0"/>
              <a:t> A,</a:t>
            </a:r>
            <a:r>
              <a:rPr lang="nl-BE" dirty="0" err="1" smtClean="0"/>
              <a:t>Rr</a:t>
            </a:r>
            <a:endParaRPr lang="nl-BE" dirty="0" smtClean="0"/>
          </a:p>
          <a:p>
            <a:pPr lvl="1"/>
            <a:r>
              <a:rPr lang="nl-BE" dirty="0" err="1" smtClean="0"/>
              <a:t>orl</a:t>
            </a:r>
            <a:r>
              <a:rPr lang="nl-BE" dirty="0" smtClean="0"/>
              <a:t> A,</a:t>
            </a:r>
            <a:r>
              <a:rPr lang="nl-BE" dirty="0" err="1" smtClean="0"/>
              <a:t>dadr</a:t>
            </a:r>
            <a:endParaRPr lang="nl-BE" dirty="0" smtClean="0"/>
          </a:p>
          <a:p>
            <a:pPr lvl="1"/>
            <a:r>
              <a:rPr lang="nl-BE" dirty="0" err="1" smtClean="0"/>
              <a:t>orl</a:t>
            </a:r>
            <a:r>
              <a:rPr lang="nl-BE" dirty="0" smtClean="0"/>
              <a:t> A,@</a:t>
            </a:r>
            <a:r>
              <a:rPr lang="nl-BE" dirty="0" err="1" smtClean="0"/>
              <a:t>Ri</a:t>
            </a:r>
            <a:endParaRPr lang="nl-BE" dirty="0" smtClean="0"/>
          </a:p>
          <a:p>
            <a:pPr lvl="1"/>
            <a:r>
              <a:rPr lang="nl-BE" dirty="0" err="1" smtClean="0"/>
              <a:t>orl</a:t>
            </a:r>
            <a:r>
              <a:rPr lang="nl-BE" dirty="0" smtClean="0"/>
              <a:t> A,#constante</a:t>
            </a:r>
          </a:p>
          <a:p>
            <a:pPr lvl="1"/>
            <a:r>
              <a:rPr lang="nl-BE" dirty="0" err="1" smtClean="0"/>
              <a:t>orl</a:t>
            </a:r>
            <a:r>
              <a:rPr lang="nl-BE" dirty="0" smtClean="0"/>
              <a:t> </a:t>
            </a:r>
            <a:r>
              <a:rPr lang="nl-BE" dirty="0" err="1" smtClean="0"/>
              <a:t>dadr</a:t>
            </a:r>
            <a:r>
              <a:rPr lang="nl-BE" dirty="0" smtClean="0"/>
              <a:t>, A</a:t>
            </a:r>
          </a:p>
          <a:p>
            <a:pPr lvl="1"/>
            <a:r>
              <a:rPr lang="nl-BE" dirty="0" err="1" smtClean="0"/>
              <a:t>orl</a:t>
            </a:r>
            <a:r>
              <a:rPr lang="nl-BE" dirty="0" smtClean="0"/>
              <a:t> </a:t>
            </a:r>
            <a:r>
              <a:rPr lang="nl-BE" dirty="0" err="1" smtClean="0"/>
              <a:t>dadr</a:t>
            </a:r>
            <a:r>
              <a:rPr lang="nl-BE" dirty="0" smtClean="0"/>
              <a:t>,#constante 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Logische bewerkingen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EXOR</a:t>
            </a:r>
          </a:p>
          <a:p>
            <a:pPr lvl="1"/>
            <a:r>
              <a:rPr lang="nl-BE" dirty="0" err="1" smtClean="0"/>
              <a:t>xrl</a:t>
            </a:r>
            <a:r>
              <a:rPr lang="nl-BE" dirty="0" smtClean="0"/>
              <a:t> A,</a:t>
            </a:r>
            <a:r>
              <a:rPr lang="nl-BE" dirty="0" err="1" smtClean="0"/>
              <a:t>Rr</a:t>
            </a:r>
            <a:endParaRPr lang="nl-BE" dirty="0" smtClean="0"/>
          </a:p>
          <a:p>
            <a:pPr lvl="1"/>
            <a:r>
              <a:rPr lang="nl-BE" dirty="0" err="1" smtClean="0"/>
              <a:t>xrl</a:t>
            </a:r>
            <a:r>
              <a:rPr lang="nl-BE" dirty="0" smtClean="0"/>
              <a:t> A,</a:t>
            </a:r>
            <a:r>
              <a:rPr lang="nl-BE" dirty="0" err="1" smtClean="0"/>
              <a:t>dadr</a:t>
            </a:r>
            <a:endParaRPr lang="nl-BE" dirty="0" smtClean="0"/>
          </a:p>
          <a:p>
            <a:pPr lvl="1"/>
            <a:r>
              <a:rPr lang="nl-BE" dirty="0" err="1" smtClean="0"/>
              <a:t>xrl</a:t>
            </a:r>
            <a:r>
              <a:rPr lang="nl-BE" dirty="0" smtClean="0"/>
              <a:t> A,@</a:t>
            </a:r>
            <a:r>
              <a:rPr lang="nl-BE" dirty="0" err="1" smtClean="0"/>
              <a:t>Ri</a:t>
            </a:r>
            <a:endParaRPr lang="nl-BE" dirty="0" smtClean="0"/>
          </a:p>
          <a:p>
            <a:pPr lvl="1"/>
            <a:r>
              <a:rPr lang="nl-BE" dirty="0" err="1" smtClean="0"/>
              <a:t>xrl</a:t>
            </a:r>
            <a:r>
              <a:rPr lang="nl-BE" dirty="0" smtClean="0"/>
              <a:t> A,#constante</a:t>
            </a:r>
          </a:p>
          <a:p>
            <a:pPr lvl="1"/>
            <a:r>
              <a:rPr lang="nl-BE" dirty="0" err="1" smtClean="0"/>
              <a:t>xrl</a:t>
            </a:r>
            <a:r>
              <a:rPr lang="nl-BE" dirty="0" smtClean="0"/>
              <a:t> </a:t>
            </a:r>
            <a:r>
              <a:rPr lang="nl-BE" dirty="0" err="1" smtClean="0"/>
              <a:t>dadr</a:t>
            </a:r>
            <a:r>
              <a:rPr lang="nl-BE" dirty="0" smtClean="0"/>
              <a:t>, A</a:t>
            </a:r>
          </a:p>
          <a:p>
            <a:pPr lvl="1"/>
            <a:r>
              <a:rPr lang="nl-BE" dirty="0" err="1" smtClean="0"/>
              <a:t>xrl</a:t>
            </a:r>
            <a:r>
              <a:rPr lang="nl-BE" dirty="0" smtClean="0"/>
              <a:t> </a:t>
            </a:r>
            <a:r>
              <a:rPr lang="nl-BE" dirty="0" err="1" smtClean="0"/>
              <a:t>dadr</a:t>
            </a:r>
            <a:r>
              <a:rPr lang="nl-BE" dirty="0" smtClean="0"/>
              <a:t>,#constante 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Logische bewerkingen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CLR, CPL, SWAP</a:t>
            </a:r>
          </a:p>
          <a:p>
            <a:r>
              <a:rPr lang="nl-BE" dirty="0" smtClean="0"/>
              <a:t>Rotaties</a:t>
            </a:r>
          </a:p>
          <a:p>
            <a:pPr lvl="1"/>
            <a:r>
              <a:rPr lang="nl-BE" dirty="0" smtClean="0"/>
              <a:t>RL A</a:t>
            </a:r>
          </a:p>
          <a:p>
            <a:pPr lvl="1"/>
            <a:r>
              <a:rPr lang="nl-BE" dirty="0" smtClean="0"/>
              <a:t>RLC A</a:t>
            </a:r>
          </a:p>
          <a:p>
            <a:pPr lvl="1"/>
            <a:r>
              <a:rPr lang="nl-BE" dirty="0" smtClean="0"/>
              <a:t>RR A</a:t>
            </a:r>
          </a:p>
          <a:p>
            <a:pPr lvl="1"/>
            <a:r>
              <a:rPr lang="nl-BE" dirty="0" smtClean="0"/>
              <a:t>RRC A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Bitbewerkingen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Accu wordt vervangen door Carry</a:t>
            </a:r>
          </a:p>
          <a:p>
            <a:r>
              <a:rPr lang="nl-BE" dirty="0" smtClean="0"/>
              <a:t>Bitverplaatsingen</a:t>
            </a:r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C,bit</a:t>
            </a:r>
          </a:p>
          <a:p>
            <a:pPr lvl="1"/>
            <a:r>
              <a:rPr lang="nl-BE" dirty="0" err="1" smtClean="0"/>
              <a:t>mov</a:t>
            </a:r>
            <a:r>
              <a:rPr lang="nl-BE" dirty="0" smtClean="0"/>
              <a:t> bit, C</a:t>
            </a:r>
          </a:p>
          <a:p>
            <a:r>
              <a:rPr lang="nl-BE" dirty="0" smtClean="0"/>
              <a:t>Een bit zetten en </a:t>
            </a:r>
            <a:r>
              <a:rPr lang="nl-BE" dirty="0" err="1" smtClean="0"/>
              <a:t>resetten</a:t>
            </a:r>
            <a:endParaRPr lang="nl-BE" dirty="0" smtClean="0"/>
          </a:p>
          <a:p>
            <a:pPr lvl="1"/>
            <a:r>
              <a:rPr lang="nl-BE" dirty="0" err="1" smtClean="0"/>
              <a:t>setb</a:t>
            </a:r>
            <a:r>
              <a:rPr lang="nl-BE" dirty="0" smtClean="0"/>
              <a:t> bit(adres)</a:t>
            </a:r>
          </a:p>
          <a:p>
            <a:pPr lvl="1"/>
            <a:r>
              <a:rPr lang="nl-BE" dirty="0" err="1" smtClean="0"/>
              <a:t>clr</a:t>
            </a:r>
            <a:r>
              <a:rPr lang="nl-BE" dirty="0" smtClean="0"/>
              <a:t> bit(adres)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Bitbewerkingen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Logische bewerkingen op bits</a:t>
            </a:r>
          </a:p>
          <a:p>
            <a:pPr lvl="1"/>
            <a:r>
              <a:rPr lang="nl-BE" dirty="0" err="1" smtClean="0"/>
              <a:t>anl</a:t>
            </a:r>
            <a:r>
              <a:rPr lang="nl-BE" dirty="0" smtClean="0"/>
              <a:t> C,bitadres</a:t>
            </a:r>
          </a:p>
          <a:p>
            <a:pPr lvl="1"/>
            <a:r>
              <a:rPr lang="nl-BE" dirty="0" err="1" smtClean="0"/>
              <a:t>anl</a:t>
            </a:r>
            <a:r>
              <a:rPr lang="nl-BE" dirty="0" smtClean="0"/>
              <a:t> C,/bitadres ( /=inversie)</a:t>
            </a:r>
          </a:p>
          <a:p>
            <a:pPr lvl="1"/>
            <a:r>
              <a:rPr lang="nl-BE" dirty="0" err="1" smtClean="0"/>
              <a:t>orl</a:t>
            </a:r>
            <a:r>
              <a:rPr lang="nl-BE" dirty="0" smtClean="0"/>
              <a:t> C,bitadres</a:t>
            </a:r>
          </a:p>
          <a:p>
            <a:pPr lvl="1"/>
            <a:r>
              <a:rPr lang="nl-BE" dirty="0" err="1" smtClean="0"/>
              <a:t>orl</a:t>
            </a:r>
            <a:r>
              <a:rPr lang="nl-BE" dirty="0" smtClean="0"/>
              <a:t> C,/bitadres</a:t>
            </a:r>
          </a:p>
          <a:p>
            <a:r>
              <a:rPr lang="nl-BE" dirty="0" smtClean="0"/>
              <a:t>Complementbewerking</a:t>
            </a:r>
          </a:p>
          <a:p>
            <a:pPr lvl="1"/>
            <a:r>
              <a:rPr lang="nl-BE" dirty="0" err="1" smtClean="0"/>
              <a:t>cpl</a:t>
            </a:r>
            <a:r>
              <a:rPr lang="nl-BE" dirty="0" smtClean="0"/>
              <a:t> bitadres</a:t>
            </a:r>
          </a:p>
          <a:p>
            <a:pPr lvl="1"/>
            <a:r>
              <a:rPr lang="nl-BE" dirty="0" err="1" smtClean="0"/>
              <a:t>cpl</a:t>
            </a:r>
            <a:r>
              <a:rPr lang="nl-BE" dirty="0" smtClean="0"/>
              <a:t> C 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Voorbeeld bitbewerkingen</a:t>
            </a:r>
            <a:endParaRPr lang="nl-BE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7" y="2632364"/>
            <a:ext cx="7821672" cy="3296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Rekenkundige bewerkingen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Optellen</a:t>
            </a:r>
          </a:p>
          <a:p>
            <a:r>
              <a:rPr lang="nl-BE" dirty="0" smtClean="0"/>
              <a:t>Aftrekken</a:t>
            </a:r>
          </a:p>
          <a:p>
            <a:r>
              <a:rPr lang="nl-BE" dirty="0" smtClean="0"/>
              <a:t>Vermenigvuldigen</a:t>
            </a:r>
          </a:p>
          <a:p>
            <a:r>
              <a:rPr lang="nl-BE" dirty="0" smtClean="0"/>
              <a:t>Delen</a:t>
            </a:r>
          </a:p>
          <a:p>
            <a:r>
              <a:rPr lang="nl-BE" dirty="0" err="1" smtClean="0"/>
              <a:t>Decrementeren</a:t>
            </a:r>
            <a:endParaRPr lang="nl-BE" dirty="0" smtClean="0"/>
          </a:p>
          <a:p>
            <a:r>
              <a:rPr lang="nl-BE" dirty="0" err="1" smtClean="0"/>
              <a:t>Incrementeren</a:t>
            </a:r>
            <a:r>
              <a:rPr lang="nl-BE" dirty="0" smtClean="0"/>
              <a:t> 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Rekenkundige bewerkingen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De betekenis van de verschillende vlaggen</a:t>
            </a:r>
          </a:p>
          <a:p>
            <a:pPr lvl="1"/>
            <a:r>
              <a:rPr lang="nl-BE" dirty="0" smtClean="0"/>
              <a:t>CY=9</a:t>
            </a:r>
            <a:r>
              <a:rPr lang="nl-BE" baseline="30000" dirty="0" smtClean="0"/>
              <a:t>e</a:t>
            </a:r>
            <a:r>
              <a:rPr lang="nl-BE" dirty="0" smtClean="0"/>
              <a:t> bit bij </a:t>
            </a:r>
            <a:r>
              <a:rPr lang="nl-BE" dirty="0" smtClean="0"/>
              <a:t>de optelling</a:t>
            </a:r>
            <a:endParaRPr lang="nl-BE" dirty="0" smtClean="0"/>
          </a:p>
          <a:p>
            <a:pPr lvl="1"/>
            <a:r>
              <a:rPr lang="nl-BE" dirty="0" smtClean="0"/>
              <a:t>OV=enkel van belang bij </a:t>
            </a:r>
            <a:r>
              <a:rPr lang="nl-BE" smtClean="0"/>
              <a:t>tweecomplement </a:t>
            </a:r>
            <a:r>
              <a:rPr lang="nl-BE" smtClean="0"/>
              <a:t>berekeningen</a:t>
            </a:r>
            <a:endParaRPr lang="nl-BE" dirty="0" smtClean="0"/>
          </a:p>
          <a:p>
            <a:pPr lvl="1"/>
            <a:r>
              <a:rPr lang="nl-BE" dirty="0" smtClean="0"/>
              <a:t>AC=enkel van belang bij </a:t>
            </a:r>
            <a:r>
              <a:rPr lang="nl-BE" dirty="0" err="1" smtClean="0"/>
              <a:t>BCD-getallen</a:t>
            </a:r>
            <a:endParaRPr lang="nl-BE" dirty="0" smtClean="0"/>
          </a:p>
          <a:p>
            <a:pPr lvl="2"/>
            <a:r>
              <a:rPr lang="nl-BE" dirty="0" smtClean="0"/>
              <a:t>09H+07H=10H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Rekenkundige bewerkingen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 smtClean="0"/>
              <a:t>add</a:t>
            </a:r>
            <a:r>
              <a:rPr lang="nl-BE" dirty="0" smtClean="0"/>
              <a:t>/</a:t>
            </a:r>
            <a:r>
              <a:rPr lang="nl-BE" dirty="0" err="1" smtClean="0"/>
              <a:t>addc</a:t>
            </a:r>
            <a:endParaRPr lang="nl-BE" dirty="0" smtClean="0"/>
          </a:p>
          <a:p>
            <a:pPr lvl="1"/>
            <a:r>
              <a:rPr lang="nl-BE" dirty="0" err="1" smtClean="0"/>
              <a:t>add</a:t>
            </a:r>
            <a:r>
              <a:rPr lang="nl-BE" dirty="0" smtClean="0"/>
              <a:t>(c) A,</a:t>
            </a:r>
            <a:r>
              <a:rPr lang="nl-BE" dirty="0" err="1" smtClean="0"/>
              <a:t>Rr</a:t>
            </a:r>
            <a:endParaRPr lang="nl-BE" dirty="0" smtClean="0"/>
          </a:p>
          <a:p>
            <a:pPr lvl="1"/>
            <a:r>
              <a:rPr lang="nl-BE" dirty="0" err="1" smtClean="0"/>
              <a:t>add</a:t>
            </a:r>
            <a:r>
              <a:rPr lang="nl-BE" dirty="0" smtClean="0"/>
              <a:t>(c) A,</a:t>
            </a:r>
            <a:r>
              <a:rPr lang="nl-BE" dirty="0" err="1" smtClean="0"/>
              <a:t>dadr</a:t>
            </a:r>
            <a:endParaRPr lang="nl-BE" dirty="0" smtClean="0"/>
          </a:p>
          <a:p>
            <a:pPr lvl="1"/>
            <a:r>
              <a:rPr lang="nl-BE" dirty="0" err="1" smtClean="0"/>
              <a:t>add</a:t>
            </a:r>
            <a:r>
              <a:rPr lang="nl-BE" dirty="0" smtClean="0"/>
              <a:t>(c) A,@</a:t>
            </a:r>
            <a:r>
              <a:rPr lang="nl-BE" dirty="0" err="1" smtClean="0"/>
              <a:t>Ri</a:t>
            </a:r>
            <a:endParaRPr lang="nl-BE" dirty="0" smtClean="0"/>
          </a:p>
          <a:p>
            <a:pPr lvl="1"/>
            <a:r>
              <a:rPr lang="nl-BE" dirty="0" err="1" smtClean="0"/>
              <a:t>add</a:t>
            </a:r>
            <a:r>
              <a:rPr lang="nl-BE" dirty="0" smtClean="0"/>
              <a:t>(c) A,#constante</a:t>
            </a:r>
          </a:p>
          <a:p>
            <a:pPr>
              <a:buNone/>
            </a:pP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Rekenkundige bewerkingen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 smtClean="0"/>
              <a:t>subb</a:t>
            </a:r>
            <a:endParaRPr lang="nl-BE" dirty="0" smtClean="0"/>
          </a:p>
          <a:p>
            <a:pPr lvl="1"/>
            <a:r>
              <a:rPr lang="nl-BE" dirty="0" err="1" smtClean="0"/>
              <a:t>subb</a:t>
            </a:r>
            <a:r>
              <a:rPr lang="nl-BE" dirty="0" smtClean="0"/>
              <a:t> A,</a:t>
            </a:r>
            <a:r>
              <a:rPr lang="nl-BE" dirty="0" err="1" smtClean="0"/>
              <a:t>Rr</a:t>
            </a:r>
            <a:endParaRPr lang="nl-BE" dirty="0" smtClean="0"/>
          </a:p>
          <a:p>
            <a:pPr lvl="1"/>
            <a:r>
              <a:rPr lang="nl-BE" dirty="0" err="1" smtClean="0"/>
              <a:t>subb</a:t>
            </a:r>
            <a:r>
              <a:rPr lang="nl-BE" dirty="0" smtClean="0"/>
              <a:t> A,</a:t>
            </a:r>
            <a:r>
              <a:rPr lang="nl-BE" dirty="0" err="1" smtClean="0"/>
              <a:t>dadr</a:t>
            </a:r>
            <a:endParaRPr lang="nl-BE" dirty="0" smtClean="0"/>
          </a:p>
          <a:p>
            <a:pPr lvl="1"/>
            <a:r>
              <a:rPr lang="nl-BE" dirty="0" err="1" smtClean="0"/>
              <a:t>subb</a:t>
            </a:r>
            <a:r>
              <a:rPr lang="nl-BE" dirty="0" smtClean="0"/>
              <a:t> A,@</a:t>
            </a:r>
            <a:r>
              <a:rPr lang="nl-BE" dirty="0" err="1" smtClean="0"/>
              <a:t>Ri</a:t>
            </a:r>
            <a:endParaRPr lang="nl-BE" dirty="0" smtClean="0"/>
          </a:p>
          <a:p>
            <a:pPr lvl="1"/>
            <a:r>
              <a:rPr lang="nl-BE" dirty="0" err="1" smtClean="0"/>
              <a:t>subb</a:t>
            </a:r>
            <a:r>
              <a:rPr lang="nl-BE" dirty="0" smtClean="0"/>
              <a:t> A,#constante</a:t>
            </a:r>
          </a:p>
          <a:p>
            <a:r>
              <a:rPr lang="nl-BE" dirty="0" smtClean="0"/>
              <a:t>mul</a:t>
            </a:r>
          </a:p>
          <a:p>
            <a:pPr lvl="1"/>
            <a:r>
              <a:rPr lang="nl-BE" dirty="0" smtClean="0"/>
              <a:t>mul AB</a:t>
            </a:r>
          </a:p>
          <a:p>
            <a:pPr lvl="1">
              <a:buNone/>
            </a:pP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Instructies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Assembleertaal</a:t>
            </a:r>
          </a:p>
          <a:p>
            <a:pPr lvl="1"/>
            <a:r>
              <a:rPr lang="nl-BE" dirty="0" smtClean="0"/>
              <a:t>Bitbewerkingen	</a:t>
            </a:r>
          </a:p>
          <a:p>
            <a:pPr lvl="2"/>
            <a:r>
              <a:rPr lang="nl-BE" dirty="0" err="1" smtClean="0"/>
              <a:t>mov</a:t>
            </a:r>
            <a:r>
              <a:rPr lang="nl-BE" dirty="0" smtClean="0"/>
              <a:t> C,26H.3</a:t>
            </a:r>
          </a:p>
          <a:p>
            <a:pPr lvl="2"/>
            <a:r>
              <a:rPr lang="nl-BE" dirty="0" err="1" smtClean="0"/>
              <a:t>mov</a:t>
            </a:r>
            <a:r>
              <a:rPr lang="nl-BE" dirty="0" smtClean="0"/>
              <a:t> C, P1.1</a:t>
            </a:r>
          </a:p>
          <a:p>
            <a:pPr lvl="1"/>
            <a:r>
              <a:rPr lang="nl-BE" dirty="0" err="1" smtClean="0"/>
              <a:t>R</a:t>
            </a:r>
            <a:r>
              <a:rPr lang="nl-BE" sz="1800" dirty="0" err="1" smtClean="0"/>
              <a:t>r</a:t>
            </a:r>
            <a:r>
              <a:rPr lang="nl-BE" dirty="0" smtClean="0"/>
              <a:t>=R0…R7</a:t>
            </a:r>
            <a:endParaRPr lang="nl-BE" sz="1800" dirty="0" smtClean="0"/>
          </a:p>
          <a:p>
            <a:pPr lvl="1"/>
            <a:r>
              <a:rPr lang="nl-BE" dirty="0" err="1" smtClean="0"/>
              <a:t>R</a:t>
            </a:r>
            <a:r>
              <a:rPr lang="nl-BE" sz="1800" dirty="0" err="1" smtClean="0"/>
              <a:t>i</a:t>
            </a:r>
            <a:r>
              <a:rPr lang="nl-BE" dirty="0" smtClean="0"/>
              <a:t>=R0 of R1</a:t>
            </a:r>
            <a:endParaRPr lang="nl-BE" sz="1800" dirty="0" smtClean="0"/>
          </a:p>
          <a:p>
            <a:pPr lvl="2">
              <a:buNone/>
            </a:pPr>
            <a:r>
              <a:rPr lang="nl-BE" dirty="0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Rekenkundige bewerkingen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 smtClean="0"/>
              <a:t>div</a:t>
            </a:r>
            <a:endParaRPr lang="nl-BE" dirty="0" smtClean="0"/>
          </a:p>
          <a:p>
            <a:pPr lvl="1"/>
            <a:r>
              <a:rPr lang="nl-BE" dirty="0" err="1" smtClean="0"/>
              <a:t>div</a:t>
            </a:r>
            <a:r>
              <a:rPr lang="nl-BE" dirty="0" smtClean="0"/>
              <a:t> AB</a:t>
            </a:r>
          </a:p>
          <a:p>
            <a:r>
              <a:rPr lang="nl-BE" dirty="0" err="1" smtClean="0"/>
              <a:t>inc</a:t>
            </a:r>
            <a:endParaRPr lang="nl-BE" dirty="0" smtClean="0"/>
          </a:p>
          <a:p>
            <a:pPr lvl="1"/>
            <a:r>
              <a:rPr lang="nl-BE" dirty="0" err="1" smtClean="0"/>
              <a:t>inc</a:t>
            </a:r>
            <a:r>
              <a:rPr lang="nl-BE" dirty="0" smtClean="0"/>
              <a:t> A</a:t>
            </a:r>
          </a:p>
          <a:p>
            <a:pPr lvl="1"/>
            <a:r>
              <a:rPr lang="nl-BE" dirty="0" err="1" smtClean="0"/>
              <a:t>inc</a:t>
            </a:r>
            <a:r>
              <a:rPr lang="nl-BE" dirty="0" smtClean="0"/>
              <a:t> </a:t>
            </a:r>
            <a:r>
              <a:rPr lang="nl-BE" dirty="0" err="1" smtClean="0"/>
              <a:t>Rr</a:t>
            </a:r>
            <a:endParaRPr lang="nl-BE" dirty="0" smtClean="0"/>
          </a:p>
          <a:p>
            <a:pPr lvl="1"/>
            <a:r>
              <a:rPr lang="nl-BE" dirty="0" err="1" smtClean="0"/>
              <a:t>inc</a:t>
            </a:r>
            <a:r>
              <a:rPr lang="nl-BE" dirty="0" smtClean="0"/>
              <a:t> </a:t>
            </a:r>
            <a:r>
              <a:rPr lang="nl-BE" dirty="0" err="1" smtClean="0"/>
              <a:t>dadr</a:t>
            </a:r>
            <a:endParaRPr lang="nl-BE" dirty="0" smtClean="0"/>
          </a:p>
          <a:p>
            <a:pPr lvl="1"/>
            <a:r>
              <a:rPr lang="nl-BE" dirty="0" err="1" smtClean="0"/>
              <a:t>inc</a:t>
            </a:r>
            <a:r>
              <a:rPr lang="nl-BE" dirty="0" smtClean="0"/>
              <a:t> @</a:t>
            </a:r>
            <a:r>
              <a:rPr lang="nl-BE" dirty="0" err="1" smtClean="0"/>
              <a:t>Ri</a:t>
            </a:r>
            <a:endParaRPr lang="nl-BE" dirty="0" smtClean="0"/>
          </a:p>
          <a:p>
            <a:pPr lvl="1"/>
            <a:r>
              <a:rPr lang="nl-BE" dirty="0" err="1" smtClean="0"/>
              <a:t>inc</a:t>
            </a:r>
            <a:r>
              <a:rPr lang="nl-BE" dirty="0" smtClean="0"/>
              <a:t> DPTR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Rekenkundige bewerkingen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 smtClean="0"/>
              <a:t>Dec</a:t>
            </a:r>
            <a:endParaRPr lang="nl-BE" dirty="0" smtClean="0"/>
          </a:p>
          <a:p>
            <a:pPr lvl="1"/>
            <a:r>
              <a:rPr lang="nl-BE" dirty="0" err="1" smtClean="0"/>
              <a:t>dec</a:t>
            </a:r>
            <a:r>
              <a:rPr lang="nl-BE" dirty="0" smtClean="0"/>
              <a:t> A</a:t>
            </a:r>
          </a:p>
          <a:p>
            <a:pPr lvl="1"/>
            <a:r>
              <a:rPr lang="nl-BE" dirty="0" err="1" smtClean="0"/>
              <a:t>dec</a:t>
            </a:r>
            <a:r>
              <a:rPr lang="nl-BE" dirty="0" smtClean="0"/>
              <a:t> </a:t>
            </a:r>
            <a:r>
              <a:rPr lang="nl-BE" dirty="0" err="1" smtClean="0"/>
              <a:t>Rr</a:t>
            </a:r>
            <a:endParaRPr lang="nl-BE" dirty="0" smtClean="0"/>
          </a:p>
          <a:p>
            <a:pPr lvl="1"/>
            <a:r>
              <a:rPr lang="nl-BE" dirty="0" err="1" smtClean="0"/>
              <a:t>dec</a:t>
            </a:r>
            <a:r>
              <a:rPr lang="nl-BE" dirty="0" smtClean="0"/>
              <a:t> </a:t>
            </a:r>
            <a:r>
              <a:rPr lang="nl-BE" dirty="0" err="1" smtClean="0"/>
              <a:t>dadr</a:t>
            </a:r>
            <a:endParaRPr lang="nl-BE" dirty="0" smtClean="0"/>
          </a:p>
          <a:p>
            <a:pPr lvl="1"/>
            <a:r>
              <a:rPr lang="nl-BE" dirty="0" err="1" smtClean="0"/>
              <a:t>dec</a:t>
            </a:r>
            <a:r>
              <a:rPr lang="nl-BE" dirty="0" smtClean="0"/>
              <a:t> @</a:t>
            </a:r>
            <a:r>
              <a:rPr lang="nl-BE" dirty="0" err="1" smtClean="0"/>
              <a:t>Ri</a:t>
            </a:r>
            <a:endParaRPr lang="nl-BE" dirty="0" smtClean="0"/>
          </a:p>
          <a:p>
            <a:pPr lvl="1"/>
            <a:r>
              <a:rPr lang="nl-BE" dirty="0" smtClean="0"/>
              <a:t>GEEN </a:t>
            </a:r>
            <a:r>
              <a:rPr lang="nl-BE" dirty="0" err="1" smtClean="0"/>
              <a:t>dec</a:t>
            </a:r>
            <a:r>
              <a:rPr lang="nl-BE" dirty="0" smtClean="0"/>
              <a:t> DPTR!!!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Spronginstructies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Onvoorwaardelijke spronginstructies</a:t>
            </a:r>
          </a:p>
          <a:p>
            <a:pPr lvl="1"/>
            <a:r>
              <a:rPr lang="nl-BE" dirty="0" err="1" smtClean="0"/>
              <a:t>sjmp</a:t>
            </a:r>
            <a:r>
              <a:rPr lang="nl-BE" dirty="0" smtClean="0"/>
              <a:t> adres</a:t>
            </a:r>
          </a:p>
          <a:p>
            <a:pPr lvl="1"/>
            <a:r>
              <a:rPr lang="nl-BE" dirty="0" err="1" smtClean="0"/>
              <a:t>ljmp</a:t>
            </a:r>
            <a:r>
              <a:rPr lang="nl-BE" dirty="0" smtClean="0"/>
              <a:t> adres</a:t>
            </a:r>
          </a:p>
          <a:p>
            <a:pPr lvl="1"/>
            <a:r>
              <a:rPr lang="nl-BE" dirty="0" err="1" smtClean="0"/>
              <a:t>ajmp</a:t>
            </a:r>
            <a:r>
              <a:rPr lang="nl-BE" dirty="0" smtClean="0"/>
              <a:t> adres</a:t>
            </a:r>
          </a:p>
          <a:p>
            <a:pPr lvl="1"/>
            <a:r>
              <a:rPr lang="nl-BE" dirty="0" err="1" smtClean="0"/>
              <a:t>jmp</a:t>
            </a:r>
            <a:r>
              <a:rPr lang="nl-BE" dirty="0" smtClean="0"/>
              <a:t> adres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Spronginstructies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Voorwaardelijke spronginstructies</a:t>
            </a:r>
          </a:p>
          <a:p>
            <a:pPr lvl="1"/>
            <a:r>
              <a:rPr lang="nl-BE" dirty="0" smtClean="0"/>
              <a:t>Testen op de </a:t>
            </a:r>
            <a:r>
              <a:rPr lang="nl-BE" dirty="0" err="1" smtClean="0"/>
              <a:t>carry</a:t>
            </a:r>
            <a:r>
              <a:rPr lang="nl-BE" dirty="0" smtClean="0"/>
              <a:t>: </a:t>
            </a:r>
            <a:r>
              <a:rPr lang="nl-BE" dirty="0" err="1" smtClean="0"/>
              <a:t>jc</a:t>
            </a:r>
            <a:r>
              <a:rPr lang="nl-BE" dirty="0" smtClean="0"/>
              <a:t> en </a:t>
            </a:r>
            <a:r>
              <a:rPr lang="nl-BE" dirty="0" err="1" smtClean="0"/>
              <a:t>jnc</a:t>
            </a:r>
            <a:endParaRPr lang="nl-BE" dirty="0" smtClean="0"/>
          </a:p>
          <a:p>
            <a:pPr lvl="1"/>
            <a:r>
              <a:rPr lang="nl-BE" dirty="0" smtClean="0"/>
              <a:t>Testen op een bit: </a:t>
            </a:r>
            <a:r>
              <a:rPr lang="nl-BE" dirty="0" err="1" smtClean="0"/>
              <a:t>jb</a:t>
            </a:r>
            <a:r>
              <a:rPr lang="nl-BE" dirty="0" smtClean="0"/>
              <a:t> en </a:t>
            </a:r>
            <a:r>
              <a:rPr lang="nl-BE" dirty="0" err="1" smtClean="0"/>
              <a:t>jnb</a:t>
            </a:r>
            <a:endParaRPr lang="nl-BE" dirty="0" smtClean="0"/>
          </a:p>
          <a:p>
            <a:pPr lvl="1"/>
            <a:r>
              <a:rPr lang="nl-BE" dirty="0" smtClean="0"/>
              <a:t>Testen van de accu op 0: </a:t>
            </a:r>
            <a:r>
              <a:rPr lang="nl-BE" dirty="0" err="1" smtClean="0"/>
              <a:t>jz</a:t>
            </a:r>
            <a:r>
              <a:rPr lang="nl-BE" dirty="0" smtClean="0"/>
              <a:t> en </a:t>
            </a:r>
            <a:r>
              <a:rPr lang="nl-BE" dirty="0" err="1" smtClean="0"/>
              <a:t>jnz</a:t>
            </a:r>
            <a:endParaRPr lang="nl-BE" dirty="0" smtClean="0"/>
          </a:p>
          <a:p>
            <a:pPr lvl="1"/>
            <a:r>
              <a:rPr lang="nl-BE" dirty="0" err="1" smtClean="0"/>
              <a:t>Decrement</a:t>
            </a:r>
            <a:r>
              <a:rPr lang="nl-BE" dirty="0" smtClean="0"/>
              <a:t> en </a:t>
            </a:r>
            <a:r>
              <a:rPr lang="nl-BE" dirty="0" err="1" smtClean="0"/>
              <a:t>jump</a:t>
            </a:r>
            <a:r>
              <a:rPr lang="nl-BE" dirty="0" smtClean="0"/>
              <a:t> </a:t>
            </a:r>
            <a:r>
              <a:rPr lang="nl-BE" dirty="0" err="1" smtClean="0"/>
              <a:t>if</a:t>
            </a:r>
            <a:r>
              <a:rPr lang="nl-BE" dirty="0" smtClean="0"/>
              <a:t> </a:t>
            </a:r>
            <a:r>
              <a:rPr lang="nl-BE" dirty="0" err="1" smtClean="0"/>
              <a:t>not</a:t>
            </a:r>
            <a:r>
              <a:rPr lang="nl-BE" dirty="0" smtClean="0"/>
              <a:t> zero: </a:t>
            </a:r>
            <a:r>
              <a:rPr lang="nl-BE" dirty="0" err="1" smtClean="0"/>
              <a:t>djnz</a:t>
            </a:r>
            <a:endParaRPr lang="nl-BE" dirty="0" smtClean="0"/>
          </a:p>
          <a:p>
            <a:pPr lvl="2"/>
            <a:r>
              <a:rPr lang="nl-BE" dirty="0" err="1" smtClean="0"/>
              <a:t>djnz</a:t>
            </a:r>
            <a:r>
              <a:rPr lang="nl-BE" dirty="0" smtClean="0"/>
              <a:t> </a:t>
            </a:r>
            <a:r>
              <a:rPr lang="nl-BE" dirty="0" err="1" smtClean="0"/>
              <a:t>Rr</a:t>
            </a:r>
            <a:r>
              <a:rPr lang="nl-BE" dirty="0" smtClean="0"/>
              <a:t>,rel</a:t>
            </a:r>
          </a:p>
          <a:p>
            <a:pPr lvl="2"/>
            <a:r>
              <a:rPr lang="nl-BE" dirty="0" err="1" smtClean="0"/>
              <a:t>djnz</a:t>
            </a:r>
            <a:r>
              <a:rPr lang="nl-BE" dirty="0" smtClean="0"/>
              <a:t> </a:t>
            </a:r>
            <a:r>
              <a:rPr lang="nl-BE" dirty="0" err="1" smtClean="0"/>
              <a:t>dadr</a:t>
            </a:r>
            <a:r>
              <a:rPr lang="nl-BE" dirty="0" smtClean="0"/>
              <a:t>, rel </a:t>
            </a:r>
          </a:p>
          <a:p>
            <a:pPr lvl="1"/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Spronginstructies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Voorwaardelijke spronginstructies</a:t>
            </a:r>
          </a:p>
          <a:p>
            <a:pPr lvl="1"/>
            <a:r>
              <a:rPr lang="nl-BE" dirty="0" err="1" smtClean="0"/>
              <a:t>Compare</a:t>
            </a:r>
            <a:r>
              <a:rPr lang="nl-BE" dirty="0" smtClean="0"/>
              <a:t> and </a:t>
            </a:r>
            <a:r>
              <a:rPr lang="nl-BE" dirty="0" err="1" smtClean="0"/>
              <a:t>jump</a:t>
            </a:r>
            <a:r>
              <a:rPr lang="nl-BE" dirty="0" smtClean="0"/>
              <a:t> </a:t>
            </a:r>
            <a:r>
              <a:rPr lang="nl-BE" dirty="0" err="1" smtClean="0"/>
              <a:t>if</a:t>
            </a:r>
            <a:r>
              <a:rPr lang="nl-BE" dirty="0" smtClean="0"/>
              <a:t> </a:t>
            </a:r>
            <a:r>
              <a:rPr lang="nl-BE" dirty="0" err="1" smtClean="0"/>
              <a:t>not</a:t>
            </a:r>
            <a:r>
              <a:rPr lang="nl-BE" dirty="0" smtClean="0"/>
              <a:t> </a:t>
            </a:r>
            <a:r>
              <a:rPr lang="nl-BE" dirty="0" err="1" smtClean="0"/>
              <a:t>equal</a:t>
            </a:r>
            <a:endParaRPr lang="nl-BE" dirty="0" smtClean="0"/>
          </a:p>
          <a:p>
            <a:pPr lvl="2"/>
            <a:r>
              <a:rPr lang="nl-BE" dirty="0" err="1" smtClean="0"/>
              <a:t>cjne</a:t>
            </a:r>
            <a:r>
              <a:rPr lang="nl-BE" dirty="0" smtClean="0"/>
              <a:t> A,#constante,rel</a:t>
            </a:r>
          </a:p>
          <a:p>
            <a:pPr lvl="2"/>
            <a:r>
              <a:rPr lang="nl-BE" dirty="0" err="1" smtClean="0"/>
              <a:t>cjne</a:t>
            </a:r>
            <a:r>
              <a:rPr lang="nl-BE" dirty="0" smtClean="0"/>
              <a:t> A,</a:t>
            </a:r>
            <a:r>
              <a:rPr lang="nl-BE" dirty="0" err="1" smtClean="0"/>
              <a:t>dadr</a:t>
            </a:r>
            <a:r>
              <a:rPr lang="nl-BE" dirty="0" smtClean="0"/>
              <a:t>,rel</a:t>
            </a:r>
          </a:p>
          <a:p>
            <a:pPr lvl="2"/>
            <a:r>
              <a:rPr lang="nl-BE" dirty="0" err="1" smtClean="0"/>
              <a:t>cjne</a:t>
            </a:r>
            <a:r>
              <a:rPr lang="nl-BE" dirty="0" smtClean="0"/>
              <a:t> </a:t>
            </a:r>
            <a:r>
              <a:rPr lang="nl-BE" dirty="0" err="1" smtClean="0"/>
              <a:t>Rr</a:t>
            </a:r>
            <a:r>
              <a:rPr lang="nl-BE" dirty="0" smtClean="0"/>
              <a:t>,#constante,rel</a:t>
            </a:r>
          </a:p>
          <a:p>
            <a:pPr lvl="2"/>
            <a:r>
              <a:rPr lang="nl-BE" dirty="0" err="1" smtClean="0"/>
              <a:t>cjne</a:t>
            </a:r>
            <a:r>
              <a:rPr lang="nl-BE" dirty="0" smtClean="0"/>
              <a:t> @</a:t>
            </a:r>
            <a:r>
              <a:rPr lang="nl-BE" dirty="0" err="1" smtClean="0"/>
              <a:t>Ri</a:t>
            </a:r>
            <a:r>
              <a:rPr lang="nl-BE" dirty="0" smtClean="0"/>
              <a:t>,#constante,rel    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Subroutines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Aanroep</a:t>
            </a:r>
          </a:p>
          <a:p>
            <a:pPr lvl="1"/>
            <a:r>
              <a:rPr lang="nl-BE" dirty="0" err="1" smtClean="0"/>
              <a:t>acall</a:t>
            </a:r>
            <a:r>
              <a:rPr lang="nl-BE" dirty="0" smtClean="0"/>
              <a:t> (11), </a:t>
            </a:r>
            <a:r>
              <a:rPr lang="nl-BE" dirty="0" err="1" smtClean="0"/>
              <a:t>lcall</a:t>
            </a:r>
            <a:r>
              <a:rPr lang="nl-BE" dirty="0" smtClean="0"/>
              <a:t> (16), </a:t>
            </a:r>
            <a:r>
              <a:rPr lang="nl-BE" dirty="0" err="1" smtClean="0"/>
              <a:t>call</a:t>
            </a:r>
            <a:endParaRPr lang="nl-BE" dirty="0" smtClean="0"/>
          </a:p>
          <a:p>
            <a:r>
              <a:rPr lang="nl-BE" dirty="0" smtClean="0"/>
              <a:t>Einde subroutine</a:t>
            </a:r>
          </a:p>
          <a:p>
            <a:pPr lvl="1"/>
            <a:r>
              <a:rPr lang="nl-BE" dirty="0" err="1" smtClean="0"/>
              <a:t>ret</a:t>
            </a:r>
            <a:r>
              <a:rPr lang="nl-BE" dirty="0" smtClean="0"/>
              <a:t> (bij ISR =&gt; </a:t>
            </a:r>
            <a:r>
              <a:rPr lang="nl-BE" dirty="0" err="1" smtClean="0"/>
              <a:t>reti</a:t>
            </a:r>
            <a:r>
              <a:rPr lang="nl-BE" dirty="0" smtClean="0"/>
              <a:t>)</a:t>
            </a:r>
          </a:p>
          <a:p>
            <a:pPr>
              <a:buNone/>
            </a:pP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Statusvlaggen en instructies</a:t>
            </a:r>
            <a:endParaRPr lang="nl-BE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230" y="2952837"/>
            <a:ext cx="8465488" cy="2547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Adresseringsmodi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Register adressering</a:t>
            </a:r>
          </a:p>
          <a:p>
            <a:r>
              <a:rPr lang="nl-BE" dirty="0" smtClean="0"/>
              <a:t>Directe adressering</a:t>
            </a:r>
          </a:p>
          <a:p>
            <a:r>
              <a:rPr lang="nl-BE" dirty="0" smtClean="0"/>
              <a:t>Indirecte adressering</a:t>
            </a:r>
          </a:p>
          <a:p>
            <a:r>
              <a:rPr lang="nl-BE" dirty="0" err="1" smtClean="0"/>
              <a:t>Immediate</a:t>
            </a:r>
            <a:r>
              <a:rPr lang="nl-BE" dirty="0" smtClean="0"/>
              <a:t> adressering</a:t>
            </a:r>
          </a:p>
          <a:p>
            <a:r>
              <a:rPr lang="nl-BE" dirty="0" smtClean="0"/>
              <a:t>Relatieve adressering</a:t>
            </a:r>
          </a:p>
          <a:p>
            <a:r>
              <a:rPr lang="nl-BE" dirty="0" smtClean="0"/>
              <a:t>Absolute adressering</a:t>
            </a:r>
          </a:p>
          <a:p>
            <a:r>
              <a:rPr lang="nl-BE" dirty="0" smtClean="0"/>
              <a:t>Long adressering</a:t>
            </a:r>
          </a:p>
          <a:p>
            <a:r>
              <a:rPr lang="nl-BE" dirty="0" err="1" smtClean="0"/>
              <a:t>Indexed</a:t>
            </a:r>
            <a:r>
              <a:rPr lang="nl-BE" dirty="0" smtClean="0"/>
              <a:t> adressering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Register adressering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Instructielengte = 1 byte</a:t>
            </a:r>
          </a:p>
          <a:p>
            <a:r>
              <a:rPr lang="nl-BE" dirty="0" smtClean="0"/>
              <a:t>5 bit voor de functiecode</a:t>
            </a:r>
          </a:p>
          <a:p>
            <a:r>
              <a:rPr lang="nl-BE" dirty="0" smtClean="0"/>
              <a:t>3 bit voor het register </a:t>
            </a:r>
          </a:p>
          <a:p>
            <a:r>
              <a:rPr lang="nl-BE" dirty="0" smtClean="0"/>
              <a:t>Voorbeeld</a:t>
            </a:r>
          </a:p>
          <a:p>
            <a:pPr lvl="2"/>
            <a:r>
              <a:rPr lang="nl-BE" dirty="0" err="1" smtClean="0"/>
              <a:t>add</a:t>
            </a:r>
            <a:r>
              <a:rPr lang="nl-BE" dirty="0" smtClean="0"/>
              <a:t> A,R7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Directe adressering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Instructielengte = 2 bytes</a:t>
            </a:r>
          </a:p>
          <a:p>
            <a:r>
              <a:rPr lang="nl-BE" dirty="0" smtClean="0"/>
              <a:t>Wordt gebruikt wanneer de bron of doel een direct adres of SFR voorstelt </a:t>
            </a:r>
          </a:p>
          <a:p>
            <a:r>
              <a:rPr lang="nl-BE" dirty="0" smtClean="0"/>
              <a:t>Eén byte voor de functiecode, en één byte voor het bijhouden van het direct adres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Directe adressering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Voorbeelden:</a:t>
            </a:r>
          </a:p>
          <a:p>
            <a:pPr lvl="2"/>
            <a:r>
              <a:rPr lang="nl-BE" dirty="0" err="1" smtClean="0"/>
              <a:t>mov</a:t>
            </a:r>
            <a:r>
              <a:rPr lang="nl-BE" dirty="0" smtClean="0"/>
              <a:t> A,78H</a:t>
            </a:r>
          </a:p>
          <a:p>
            <a:pPr lvl="2"/>
            <a:r>
              <a:rPr lang="nl-BE" dirty="0" err="1" smtClean="0"/>
              <a:t>mov</a:t>
            </a:r>
            <a:r>
              <a:rPr lang="nl-BE" dirty="0" smtClean="0"/>
              <a:t> P1,A  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Indirecte adressering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Instructielengte = 1 byte</a:t>
            </a:r>
          </a:p>
          <a:p>
            <a:r>
              <a:rPr lang="nl-BE" dirty="0" smtClean="0"/>
              <a:t>1 byte voor functiecode waarvan 1 bit gebruikt wordt om R0 of R1 te adresseren</a:t>
            </a:r>
          </a:p>
          <a:p>
            <a:r>
              <a:rPr lang="nl-BE" dirty="0" smtClean="0"/>
              <a:t>Voorbeeld:</a:t>
            </a:r>
          </a:p>
          <a:p>
            <a:pPr lvl="2"/>
            <a:r>
              <a:rPr lang="nl-BE" dirty="0" err="1" smtClean="0"/>
              <a:t>mov</a:t>
            </a:r>
            <a:r>
              <a:rPr lang="nl-BE" dirty="0" smtClean="0"/>
              <a:t> A,@R0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ofdstuk1-a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hoofdstuk1-a</Template>
  <TotalTime>800</TotalTime>
  <Words>937</Words>
  <Application>Microsoft Office PowerPoint</Application>
  <PresentationFormat>Diavoorstelling (4:3)</PresentationFormat>
  <Paragraphs>276</Paragraphs>
  <Slides>46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46</vt:i4>
      </vt:variant>
    </vt:vector>
  </HeadingPairs>
  <TitlesOfParts>
    <vt:vector size="47" baseType="lpstr">
      <vt:lpstr>hoofdstuk1-a</vt:lpstr>
      <vt:lpstr>Hoofdstuk 3</vt:lpstr>
      <vt:lpstr>Instructies</vt:lpstr>
      <vt:lpstr>Instructies</vt:lpstr>
      <vt:lpstr>Instructies</vt:lpstr>
      <vt:lpstr>Adresseringsmodi</vt:lpstr>
      <vt:lpstr>Register adressering</vt:lpstr>
      <vt:lpstr>Directe adressering</vt:lpstr>
      <vt:lpstr>Directe adressering</vt:lpstr>
      <vt:lpstr>Indirecte adressering</vt:lpstr>
      <vt:lpstr>Immediate adressering</vt:lpstr>
      <vt:lpstr>Immediate adressering</vt:lpstr>
      <vt:lpstr>Relatieve adressering</vt:lpstr>
      <vt:lpstr>Absolute adressering</vt:lpstr>
      <vt:lpstr>Long adressering</vt:lpstr>
      <vt:lpstr>Indexed adressering</vt:lpstr>
      <vt:lpstr>Samengevat</vt:lpstr>
      <vt:lpstr>Instructieset</vt:lpstr>
      <vt:lpstr>Load/store instructies</vt:lpstr>
      <vt:lpstr>Load/store instructies</vt:lpstr>
      <vt:lpstr>Load/store instructies</vt:lpstr>
      <vt:lpstr>Load/store instructies</vt:lpstr>
      <vt:lpstr>Load/store instructies</vt:lpstr>
      <vt:lpstr>Load/store instructies</vt:lpstr>
      <vt:lpstr>Load/store instructies</vt:lpstr>
      <vt:lpstr>Load/store instructies</vt:lpstr>
      <vt:lpstr>Load/store instructies</vt:lpstr>
      <vt:lpstr>Load/store instructies</vt:lpstr>
      <vt:lpstr>Logische bewerkingen</vt:lpstr>
      <vt:lpstr>Logische bewerkingen</vt:lpstr>
      <vt:lpstr>Logische bewerkingen</vt:lpstr>
      <vt:lpstr>Logische bewerkingen</vt:lpstr>
      <vt:lpstr>Logische bewerkingen</vt:lpstr>
      <vt:lpstr>Bitbewerkingen</vt:lpstr>
      <vt:lpstr>Bitbewerkingen</vt:lpstr>
      <vt:lpstr>Voorbeeld bitbewerkingen</vt:lpstr>
      <vt:lpstr>Rekenkundige bewerkingen</vt:lpstr>
      <vt:lpstr>Rekenkundige bewerkingen</vt:lpstr>
      <vt:lpstr>Rekenkundige bewerkingen</vt:lpstr>
      <vt:lpstr>Rekenkundige bewerkingen</vt:lpstr>
      <vt:lpstr>Rekenkundige bewerkingen</vt:lpstr>
      <vt:lpstr>Rekenkundige bewerkingen</vt:lpstr>
      <vt:lpstr>Spronginstructies</vt:lpstr>
      <vt:lpstr>Spronginstructies</vt:lpstr>
      <vt:lpstr>Spronginstructies</vt:lpstr>
      <vt:lpstr>Subroutines</vt:lpstr>
      <vt:lpstr>Statusvlaggen en instructies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Computerperiferie</dc:title>
  <dc:creator>Wim</dc:creator>
  <cp:lastModifiedBy>Wim</cp:lastModifiedBy>
  <cp:revision>98</cp:revision>
  <dcterms:created xsi:type="dcterms:W3CDTF">2008-09-23T09:09:50Z</dcterms:created>
  <dcterms:modified xsi:type="dcterms:W3CDTF">2008-10-01T10:56:58Z</dcterms:modified>
</cp:coreProperties>
</file>